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 id="2147484341" r:id="rId3"/>
    <p:sldMasterId id="2147484366" r:id="rId4"/>
    <p:sldMasterId id="2147484375" r:id="rId5"/>
    <p:sldMasterId id="2147484396" r:id="rId6"/>
    <p:sldMasterId id="2147484432" r:id="rId7"/>
    <p:sldMasterId id="2147484471" r:id="rId8"/>
  </p:sldMasterIdLst>
  <p:notesMasterIdLst>
    <p:notesMasterId r:id="rId60"/>
  </p:notesMasterIdLst>
  <p:handoutMasterIdLst>
    <p:handoutMasterId r:id="rId61"/>
  </p:handoutMasterIdLst>
  <p:sldIdLst>
    <p:sldId id="1610" r:id="rId9"/>
    <p:sldId id="1611" r:id="rId10"/>
    <p:sldId id="1615" r:id="rId11"/>
    <p:sldId id="1612" r:id="rId12"/>
    <p:sldId id="1566" r:id="rId13"/>
    <p:sldId id="1558" r:id="rId14"/>
    <p:sldId id="1648" r:id="rId15"/>
    <p:sldId id="1613" r:id="rId16"/>
    <p:sldId id="1614" r:id="rId17"/>
    <p:sldId id="1616" r:id="rId18"/>
    <p:sldId id="1649" r:id="rId19"/>
    <p:sldId id="1617" r:id="rId20"/>
    <p:sldId id="1632" r:id="rId21"/>
    <p:sldId id="1619" r:id="rId22"/>
    <p:sldId id="1620" r:id="rId23"/>
    <p:sldId id="1565" r:id="rId24"/>
    <p:sldId id="1628" r:id="rId25"/>
    <p:sldId id="1645" r:id="rId26"/>
    <p:sldId id="1646" r:id="rId27"/>
    <p:sldId id="1618" r:id="rId28"/>
    <p:sldId id="1650" r:id="rId29"/>
    <p:sldId id="1621" r:id="rId30"/>
    <p:sldId id="1622" r:id="rId31"/>
    <p:sldId id="1623" r:id="rId32"/>
    <p:sldId id="1624" r:id="rId33"/>
    <p:sldId id="1627" r:id="rId34"/>
    <p:sldId id="1637" r:id="rId35"/>
    <p:sldId id="1625" r:id="rId36"/>
    <p:sldId id="1651" r:id="rId37"/>
    <p:sldId id="1629" r:id="rId38"/>
    <p:sldId id="1630" r:id="rId39"/>
    <p:sldId id="1631" r:id="rId40"/>
    <p:sldId id="1647" r:id="rId41"/>
    <p:sldId id="1652" r:id="rId42"/>
    <p:sldId id="1579" r:id="rId43"/>
    <p:sldId id="1580" r:id="rId44"/>
    <p:sldId id="1586" r:id="rId45"/>
    <p:sldId id="1638" r:id="rId46"/>
    <p:sldId id="1639" r:id="rId47"/>
    <p:sldId id="1643" r:id="rId48"/>
    <p:sldId id="1626" r:id="rId49"/>
    <p:sldId id="1636" r:id="rId50"/>
    <p:sldId id="1640" r:id="rId51"/>
    <p:sldId id="1641" r:id="rId52"/>
    <p:sldId id="1644" r:id="rId53"/>
    <p:sldId id="1642" r:id="rId54"/>
    <p:sldId id="1633" r:id="rId55"/>
    <p:sldId id="1634" r:id="rId56"/>
    <p:sldId id="1635" r:id="rId57"/>
    <p:sldId id="1606" r:id="rId58"/>
    <p:sldId id="1653"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80ADD1C-CD9F-46DD-BA8C-71E4F75732AA}">
          <p14:sldIdLst>
            <p14:sldId id="1610"/>
            <p14:sldId id="1611"/>
            <p14:sldId id="1615"/>
            <p14:sldId id="1612"/>
            <p14:sldId id="1566"/>
            <p14:sldId id="1558"/>
            <p14:sldId id="1648"/>
            <p14:sldId id="1613"/>
            <p14:sldId id="1614"/>
            <p14:sldId id="1616"/>
          </p14:sldIdLst>
        </p14:section>
        <p14:section name="Start with Docker" id="{0D92CF90-737C-4946-93BE-A12E32A45168}">
          <p14:sldIdLst>
            <p14:sldId id="1649"/>
            <p14:sldId id="1617"/>
            <p14:sldId id="1632"/>
            <p14:sldId id="1619"/>
            <p14:sldId id="1620"/>
            <p14:sldId id="1565"/>
            <p14:sldId id="1628"/>
            <p14:sldId id="1645"/>
            <p14:sldId id="1646"/>
            <p14:sldId id="1618"/>
          </p14:sldIdLst>
        </p14:section>
        <p14:section name="Azure Registry" id="{981F9ADD-368A-4482-81D9-5255FFF90E2E}">
          <p14:sldIdLst>
            <p14:sldId id="1650"/>
            <p14:sldId id="1621"/>
            <p14:sldId id="1622"/>
            <p14:sldId id="1623"/>
            <p14:sldId id="1624"/>
            <p14:sldId id="1627"/>
            <p14:sldId id="1637"/>
            <p14:sldId id="1625"/>
          </p14:sldIdLst>
        </p14:section>
        <p14:section name="ACI" id="{AE8FE4C8-84FE-47FB-9EA6-05B381E070B6}">
          <p14:sldIdLst>
            <p14:sldId id="1651"/>
            <p14:sldId id="1629"/>
            <p14:sldId id="1630"/>
            <p14:sldId id="1631"/>
            <p14:sldId id="1647"/>
          </p14:sldIdLst>
        </p14:section>
        <p14:section name="ACS - AKS" id="{734D3299-51E1-4911-9855-E1DDE6D1272A}">
          <p14:sldIdLst>
            <p14:sldId id="1652"/>
            <p14:sldId id="1579"/>
            <p14:sldId id="1580"/>
            <p14:sldId id="1586"/>
            <p14:sldId id="1638"/>
            <p14:sldId id="1639"/>
            <p14:sldId id="1643"/>
            <p14:sldId id="1626"/>
            <p14:sldId id="1636"/>
            <p14:sldId id="1640"/>
            <p14:sldId id="1641"/>
            <p14:sldId id="1644"/>
            <p14:sldId id="1642"/>
            <p14:sldId id="1633"/>
            <p14:sldId id="1634"/>
            <p14:sldId id="1635"/>
          </p14:sldIdLst>
        </p14:section>
        <p14:section name="Closing" id="{926A001F-38B9-49D6-8B58-DD69B0AFB978}">
          <p14:sldIdLst>
            <p14:sldId id="1606"/>
            <p14:sldId id="16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2"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2929"/>
    <a:srgbClr val="107C10"/>
    <a:srgbClr val="FF8C00"/>
    <a:srgbClr val="FFC073"/>
    <a:srgbClr val="FFCB40"/>
    <a:srgbClr val="FFFFFF"/>
    <a:srgbClr val="BAD80A"/>
    <a:srgbClr val="A8000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5" autoAdjust="0"/>
    <p:restoredTop sz="85637" autoAdjust="0"/>
  </p:normalViewPr>
  <p:slideViewPr>
    <p:cSldViewPr>
      <p:cViewPr varScale="1">
        <p:scale>
          <a:sx n="76" d="100"/>
          <a:sy n="76" d="100"/>
        </p:scale>
        <p:origin x="360" y="60"/>
      </p:cViewPr>
      <p:guideLst/>
    </p:cSldViewPr>
  </p:slideViewPr>
  <p:outlineViewPr>
    <p:cViewPr>
      <p:scale>
        <a:sx n="33" d="100"/>
        <a:sy n="33" d="100"/>
      </p:scale>
      <p:origin x="0" y="-774"/>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11/3/2017 9:47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11/3/2017 9:46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B48E7C-600B-AD48-8A97-1B0BDF411842}" type="slidenum">
              <a:rPr kumimoji="0"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0541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57182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11/3/2017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13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6912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13844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03955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81571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36594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34484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92185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0386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5054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63550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11/3/2017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9233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70384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11/3/2017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8911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11/3/2017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2323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11/3/2017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52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95035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99780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355026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11/3/2017 9:49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1712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20692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831650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83552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7064825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047423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11/3/2017 9:49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048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11/3/2017 9:46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1496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300480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20399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063009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4187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37001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276056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182927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186113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533718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597022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972235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20597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656946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516110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83612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15291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010818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B48E7C-600B-AD48-8A97-1B0BDF411842}" type="slidenum">
              <a:rPr kumimoji="0"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963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11/3/2017 9:46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4477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11/3/2017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5053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87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684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2.jpeg"/><Relationship Id="rId1" Type="http://schemas.openxmlformats.org/officeDocument/2006/relationships/slideMaster" Target="../slideMasters/slideMaster7.xml"/><Relationship Id="rId5" Type="http://schemas.openxmlformats.org/officeDocument/2006/relationships/image" Target="../media/image73.png"/><Relationship Id="rId4" Type="http://schemas.openxmlformats.org/officeDocument/2006/relationships/image" Target="../media/image6.emf"/></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4.jpe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5.jp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6.jp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8.png"/><Relationship Id="rId1" Type="http://schemas.openxmlformats.org/officeDocument/2006/relationships/slideMaster" Target="../slideMasters/slideMaster7.xml"/><Relationship Id="rId5" Type="http://schemas.openxmlformats.org/officeDocument/2006/relationships/image" Target="../media/image6.emf"/><Relationship Id="rId4" Type="http://schemas.openxmlformats.org/officeDocument/2006/relationships/image" Target="../media/image2.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9.jp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0.jpe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Master" Target="../slideMasters/slideMaster7.xml"/><Relationship Id="rId5" Type="http://schemas.openxmlformats.org/officeDocument/2006/relationships/image" Target="../media/image6.emf"/><Relationship Id="rId4" Type="http://schemas.openxmlformats.org/officeDocument/2006/relationships/image" Target="../media/image2.emf"/></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2.jp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3.jp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4.jp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41" Type="http://schemas.openxmlformats.org/officeDocument/2006/relationships/image" Target="../media/image53.png"/><Relationship Id="rId1" Type="http://schemas.openxmlformats.org/officeDocument/2006/relationships/slideMaster" Target="../slideMasters/slideMaster6.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8" Type="http://schemas.openxmlformats.org/officeDocument/2006/relationships/image" Target="../media/image20.png"/><Relationship Id="rId51" Type="http://schemas.openxmlformats.org/officeDocument/2006/relationships/image" Target="../media/image6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71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293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58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118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71349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56508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590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1788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368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279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bg1"/>
                    </a:gs>
                    <a:gs pos="3100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31768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13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4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40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4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18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257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52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7077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43139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65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1012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3" y="3145044"/>
            <a:ext cx="3288505" cy="704445"/>
          </a:xfrm>
          <a:prstGeom prst="rect">
            <a:avLst/>
          </a:prstGeom>
        </p:spPr>
      </p:pic>
    </p:spTree>
    <p:extLst>
      <p:ext uri="{BB962C8B-B14F-4D97-AF65-F5344CB8AC3E}">
        <p14:creationId xmlns:p14="http://schemas.microsoft.com/office/powerpoint/2010/main" val="164597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latin typeface="+mj-lt"/>
              </a:rPr>
              <a:t>April 4–6, 2016</a:t>
            </a:r>
            <a:br>
              <a:rPr lang="en-US" sz="2400" dirty="0">
                <a:gradFill>
                  <a:gsLst>
                    <a:gs pos="96653">
                      <a:schemeClr val="tx1"/>
                    </a:gs>
                    <a:gs pos="0">
                      <a:schemeClr val="tx1"/>
                    </a:gs>
                  </a:gsLst>
                  <a:lin ang="5400000" scaled="0"/>
                </a:gradFill>
                <a:latin typeface="+mj-lt"/>
              </a:rPr>
            </a:br>
            <a:r>
              <a:rPr lang="en-US" sz="2400"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7391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3222869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95600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44346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52688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56197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51929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29807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04826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43469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720775" y="0"/>
            <a:ext cx="886264" cy="6994525"/>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65085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1"/>
            <a:ext cx="12436475"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957930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436475" cy="6994525"/>
          </a:xfrm>
          <a:prstGeom prst="rect">
            <a:avLst/>
          </a:prstGeom>
        </p:spPr>
      </p:pic>
      <p:sp>
        <p:nvSpPr>
          <p:cNvPr id="4" name="Rectangle 3"/>
          <p:cNvSpPr/>
          <p:nvPr userDrawn="1"/>
        </p:nvSpPr>
        <p:spPr bwMode="auto">
          <a:xfrm>
            <a:off x="0" y="-1"/>
            <a:ext cx="12436475" cy="6994526"/>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382650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22477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655755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8769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025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957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100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61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475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38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032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6828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7531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555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12817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371825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512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7400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21685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594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289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8783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50398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56989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109545"/>
            <a:endParaRPr lang="en-US" dirty="0">
              <a:solidFill>
                <a:srgbClr val="505050"/>
              </a:solidFill>
            </a:endParaRPr>
          </a:p>
        </p:txBody>
      </p:sp>
    </p:spTree>
    <p:extLst>
      <p:ext uri="{BB962C8B-B14F-4D97-AF65-F5344CB8AC3E}">
        <p14:creationId xmlns:p14="http://schemas.microsoft.com/office/powerpoint/2010/main" val="270836884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49224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0" y="5443460"/>
            <a:ext cx="12436475" cy="1551068"/>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sp>
        <p:nvSpPr>
          <p:cNvPr id="10" name="Title 1"/>
          <p:cNvSpPr>
            <a:spLocks noGrp="1"/>
          </p:cNvSpPr>
          <p:nvPr>
            <p:ph type="title" hasCustomPrompt="1"/>
          </p:nvPr>
        </p:nvSpPr>
        <p:spPr>
          <a:xfrm>
            <a:off x="621824" y="280106"/>
            <a:ext cx="11192828" cy="2572954"/>
          </a:xfrm>
        </p:spPr>
        <p:txBody>
          <a:bodyPr anchor="t" anchorCtr="0">
            <a:normAutofit/>
          </a:bodyPr>
          <a:lstStyle>
            <a:lvl1pPr>
              <a:defRPr sz="6527" b="1"/>
            </a:lvl1pPr>
          </a:lstStyle>
          <a:p>
            <a:r>
              <a:rPr lang="en-US"/>
              <a:t>Presentation Title</a:t>
            </a:r>
          </a:p>
        </p:txBody>
      </p:sp>
      <p:sp>
        <p:nvSpPr>
          <p:cNvPr id="5" name="Text Placeholder 4"/>
          <p:cNvSpPr>
            <a:spLocks noGrp="1"/>
          </p:cNvSpPr>
          <p:nvPr>
            <p:ph type="body" sz="quarter" idx="10" hasCustomPrompt="1"/>
          </p:nvPr>
        </p:nvSpPr>
        <p:spPr>
          <a:xfrm>
            <a:off x="621824" y="3582885"/>
            <a:ext cx="11192828" cy="1716006"/>
          </a:xfrm>
        </p:spPr>
        <p:txBody>
          <a:bodyPr anchor="b" anchorCtr="0">
            <a:spAutoFit/>
          </a:bodyPr>
          <a:lstStyle>
            <a:lvl1pPr marL="0" indent="0" algn="ctr">
              <a:spcBef>
                <a:spcPts val="0"/>
              </a:spcBef>
              <a:spcAft>
                <a:spcPts val="3264"/>
              </a:spcAft>
              <a:buNone/>
              <a:defRPr sz="3807" baseline="0"/>
            </a:lvl1pPr>
          </a:lstStyle>
          <a:p>
            <a:pPr lvl="0"/>
            <a:r>
              <a:rPr lang="en-US"/>
              <a:t>Presenter Name and Affiliation</a:t>
            </a:r>
          </a:p>
          <a:p>
            <a:pPr lvl="0"/>
            <a:r>
              <a:rPr lang="en-US"/>
              <a:t>Presenter email</a:t>
            </a:r>
          </a:p>
        </p:txBody>
      </p:sp>
      <p:sp>
        <p:nvSpPr>
          <p:cNvPr id="7" name="Title 1"/>
          <p:cNvSpPr txBox="1">
            <a:spLocks/>
          </p:cNvSpPr>
          <p:nvPr userDrawn="1"/>
        </p:nvSpPr>
        <p:spPr>
          <a:xfrm>
            <a:off x="6137350" y="5743314"/>
            <a:ext cx="6086794" cy="794976"/>
          </a:xfrm>
          <a:prstGeom prst="rect">
            <a:avLst/>
          </a:prstGeom>
        </p:spPr>
        <p:txBody>
          <a:bodyPr vert="horz" wrap="square" lIns="124347" tIns="62174" rIns="124347" bIns="62174" rtlCol="0" anchor="t" anchorCtr="0">
            <a:spAutoFit/>
          </a:bodyPr>
          <a:lstStyle>
            <a:lvl1pPr algn="ctr" defTabSz="914400" rtl="0" eaLnBrk="1" latinLnBrk="0" hangingPunct="1">
              <a:spcBef>
                <a:spcPct val="0"/>
              </a:spcBef>
              <a:spcAft>
                <a:spcPts val="1200"/>
              </a:spcAft>
              <a:buNone/>
              <a:defRPr sz="4800" b="1" kern="1200" baseline="0">
                <a:solidFill>
                  <a:schemeClr val="tx1"/>
                </a:solidFill>
                <a:latin typeface="+mj-lt"/>
                <a:ea typeface="+mj-ea"/>
                <a:cs typeface="+mj-cs"/>
              </a:defRPr>
            </a:lvl1pPr>
          </a:lstStyle>
          <a:p>
            <a:pPr algn="l">
              <a:spcAft>
                <a:spcPts val="0"/>
              </a:spcAft>
            </a:pPr>
            <a:r>
              <a:rPr lang="en-US" sz="2175" b="0" kern="1200" baseline="0" dirty="0">
                <a:solidFill>
                  <a:schemeClr val="tx1"/>
                </a:solidFill>
                <a:latin typeface="+mj-lt"/>
                <a:ea typeface="+mj-ea"/>
                <a:cs typeface="+mj-cs"/>
              </a:rPr>
              <a:t>October 29–November 3, 2017  |  San Francisco, CA</a:t>
            </a:r>
          </a:p>
          <a:p>
            <a:pPr algn="l"/>
            <a:r>
              <a:rPr lang="en-US" sz="2175" b="0" kern="1200" baseline="0" dirty="0" err="1">
                <a:solidFill>
                  <a:schemeClr val="tx1"/>
                </a:solidFill>
                <a:latin typeface="+mj-lt"/>
                <a:ea typeface="+mj-ea"/>
                <a:cs typeface="+mj-cs"/>
              </a:rPr>
              <a:t>www.usenix.org</a:t>
            </a:r>
            <a:r>
              <a:rPr lang="en-US" sz="2175" b="0" kern="1200" baseline="0" dirty="0">
                <a:solidFill>
                  <a:schemeClr val="tx1"/>
                </a:solidFill>
                <a:latin typeface="+mj-lt"/>
                <a:ea typeface="+mj-ea"/>
                <a:cs typeface="+mj-cs"/>
              </a:rPr>
              <a:t>/lisa17            #lisa17</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59" y="5536459"/>
            <a:ext cx="3276624" cy="1365068"/>
          </a:xfrm>
          <a:prstGeom prst="rect">
            <a:avLst/>
          </a:prstGeom>
        </p:spPr>
      </p:pic>
    </p:spTree>
    <p:extLst>
      <p:ext uri="{BB962C8B-B14F-4D97-AF65-F5344CB8AC3E}">
        <p14:creationId xmlns:p14="http://schemas.microsoft.com/office/powerpoint/2010/main" val="28694610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idx="1" hasCustomPrompt="1"/>
          </p:nvPr>
        </p:nvSpPr>
        <p:spPr>
          <a:xfrm>
            <a:off x="621824" y="1632057"/>
            <a:ext cx="11192828" cy="4616063"/>
          </a:xfrm>
          <a:prstGeom prst="rect">
            <a:avLst/>
          </a:prstGeom>
        </p:spPr>
        <p:txBody>
          <a:bodyPr vert="horz" lIns="91440" tIns="45720" rIns="91440" bIns="45720" rtlCol="0">
            <a:normAutofit/>
          </a:bodyPr>
          <a:lstStyle>
            <a:lvl1pPr marL="0" indent="0">
              <a:spcBef>
                <a:spcPts val="0"/>
              </a:spcBef>
              <a:spcAft>
                <a:spcPts val="816"/>
              </a:spcAft>
              <a:buNone/>
              <a:defRPr sz="2720" baseline="0"/>
            </a:lvl1pPr>
            <a:lvl2pPr marL="621716" indent="0">
              <a:buNone/>
              <a:defRPr/>
            </a:lvl2pPr>
            <a:lvl3pPr marL="1243431" indent="0">
              <a:buNone/>
              <a:defRPr/>
            </a:lvl3pPr>
            <a:lvl4pPr marL="1865146" indent="0">
              <a:buNone/>
              <a:defRPr/>
            </a:lvl4pPr>
            <a:lvl5pPr marL="2486862" indent="0">
              <a:buNone/>
              <a:defRPr/>
            </a:lvl5pPr>
          </a:lstStyle>
          <a:p>
            <a:pPr lvl="0"/>
            <a:r>
              <a:rPr lang="en-US"/>
              <a:t>Enter body text here.</a:t>
            </a:r>
          </a:p>
        </p:txBody>
      </p:sp>
    </p:spTree>
    <p:extLst>
      <p:ext uri="{BB962C8B-B14F-4D97-AF65-F5344CB8AC3E}">
        <p14:creationId xmlns:p14="http://schemas.microsoft.com/office/powerpoint/2010/main" val="301406005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Layout with Bullet Lis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21824" y="280106"/>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8" name="Text Placeholder 2"/>
          <p:cNvSpPr>
            <a:spLocks noGrp="1"/>
          </p:cNvSpPr>
          <p:nvPr>
            <p:ph idx="1"/>
          </p:nvPr>
        </p:nvSpPr>
        <p:spPr>
          <a:xfrm>
            <a:off x="621824" y="1632057"/>
            <a:ext cx="11192828" cy="4616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00531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57"/>
            <a:ext cx="5492776" cy="4616063"/>
          </a:xfrm>
        </p:spPr>
        <p:txBody>
          <a:bodyPr/>
          <a:lstStyle>
            <a:lvl1pPr>
              <a:defRPr sz="3264"/>
            </a:lvl1pPr>
            <a:lvl2pPr>
              <a:defRPr sz="2448"/>
            </a:lvl2pPr>
            <a:lvl3pPr>
              <a:defRPr sz="1904"/>
            </a:lvl3pPr>
            <a:lvl4pPr>
              <a:defRPr sz="1904"/>
            </a:lvl4pPr>
            <a:lvl5pPr>
              <a:defRPr sz="1904"/>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1875" y="1632057"/>
            <a:ext cx="5492776" cy="4616063"/>
          </a:xfrm>
        </p:spPr>
        <p:txBody>
          <a:bodyPr/>
          <a:lstStyle>
            <a:lvl1pPr>
              <a:defRPr sz="3264"/>
            </a:lvl1pPr>
            <a:lvl2pPr>
              <a:defRPr sz="2448"/>
            </a:lvl2pPr>
            <a:lvl3pPr>
              <a:defRPr sz="1904"/>
            </a:lvl3pPr>
            <a:lvl4pPr>
              <a:defRPr sz="1904"/>
            </a:lvl4pPr>
            <a:lvl5pPr>
              <a:defRPr sz="1904"/>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254284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21824" y="1565674"/>
            <a:ext cx="5494936" cy="652499"/>
          </a:xfrm>
        </p:spPr>
        <p:txBody>
          <a:bodyPr anchor="b"/>
          <a:lstStyle>
            <a:lvl1pPr marL="0" indent="0">
              <a:buNone/>
              <a:defRPr sz="3264" b="1"/>
            </a:lvl1pPr>
            <a:lvl2pPr marL="621716" indent="0">
              <a:buNone/>
              <a:defRPr sz="2720" b="1"/>
            </a:lvl2pPr>
            <a:lvl3pPr marL="1243431" indent="0">
              <a:buNone/>
              <a:defRPr sz="2448" b="1"/>
            </a:lvl3pPr>
            <a:lvl4pPr marL="1865146" indent="0">
              <a:buNone/>
              <a:defRPr sz="2175" b="1"/>
            </a:lvl4pPr>
            <a:lvl5pPr marL="2486862" indent="0">
              <a:buNone/>
              <a:defRPr sz="2175" b="1"/>
            </a:lvl5pPr>
            <a:lvl6pPr marL="3108578" indent="0">
              <a:buNone/>
              <a:defRPr sz="2175" b="1"/>
            </a:lvl6pPr>
            <a:lvl7pPr marL="3730293" indent="0">
              <a:buNone/>
              <a:defRPr sz="2175" b="1"/>
            </a:lvl7pPr>
            <a:lvl8pPr marL="4352008" indent="0">
              <a:buNone/>
              <a:defRPr sz="2175" b="1"/>
            </a:lvl8pPr>
            <a:lvl9pPr marL="4973724" indent="0">
              <a:buNone/>
              <a:defRPr sz="2175" b="1"/>
            </a:lvl9pPr>
          </a:lstStyle>
          <a:p>
            <a:pPr lvl="0"/>
            <a:r>
              <a:rPr lang="en-US"/>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3264"/>
            </a:lvl1pPr>
            <a:lvl2pPr>
              <a:defRPr sz="2448"/>
            </a:lvl2pPr>
            <a:lvl3pPr>
              <a:defRPr sz="1904"/>
            </a:lvl3pPr>
            <a:lvl4pPr>
              <a:defRPr sz="1904"/>
            </a:lvl4pPr>
            <a:lvl5pPr>
              <a:defRPr sz="1904"/>
            </a:lvl5pPr>
            <a:lvl6pPr>
              <a:defRPr sz="2175"/>
            </a:lvl6pPr>
            <a:lvl7pPr>
              <a:defRPr sz="2175"/>
            </a:lvl7pPr>
            <a:lvl8pPr>
              <a:defRPr sz="2175"/>
            </a:lvl8pPr>
            <a:lvl9pPr>
              <a:defRPr sz="21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7560" y="1565674"/>
            <a:ext cx="5497094" cy="652499"/>
          </a:xfrm>
        </p:spPr>
        <p:txBody>
          <a:bodyPr anchor="b"/>
          <a:lstStyle>
            <a:lvl1pPr marL="0" indent="0">
              <a:buNone/>
              <a:defRPr sz="3264" b="1"/>
            </a:lvl1pPr>
            <a:lvl2pPr marL="621716" indent="0">
              <a:buNone/>
              <a:defRPr sz="2720" b="1"/>
            </a:lvl2pPr>
            <a:lvl3pPr marL="1243431" indent="0">
              <a:buNone/>
              <a:defRPr sz="2448" b="1"/>
            </a:lvl3pPr>
            <a:lvl4pPr marL="1865146" indent="0">
              <a:buNone/>
              <a:defRPr sz="2175" b="1"/>
            </a:lvl4pPr>
            <a:lvl5pPr marL="2486862" indent="0">
              <a:buNone/>
              <a:defRPr sz="2175" b="1"/>
            </a:lvl5pPr>
            <a:lvl6pPr marL="3108578" indent="0">
              <a:buNone/>
              <a:defRPr sz="2175" b="1"/>
            </a:lvl6pPr>
            <a:lvl7pPr marL="3730293" indent="0">
              <a:buNone/>
              <a:defRPr sz="2175" b="1"/>
            </a:lvl7pPr>
            <a:lvl8pPr marL="4352008" indent="0">
              <a:buNone/>
              <a:defRPr sz="2175" b="1"/>
            </a:lvl8pPr>
            <a:lvl9pPr marL="4973724" indent="0">
              <a:buNone/>
              <a:defRPr sz="2175" b="1"/>
            </a:lvl9pPr>
          </a:lstStyle>
          <a:p>
            <a:pPr lvl="0"/>
            <a:r>
              <a:rPr lang="en-US"/>
              <a:t>Click to edit Master text styles</a:t>
            </a:r>
          </a:p>
        </p:txBody>
      </p:sp>
      <p:sp>
        <p:nvSpPr>
          <p:cNvPr id="6" name="Content Placeholder 5"/>
          <p:cNvSpPr>
            <a:spLocks noGrp="1"/>
          </p:cNvSpPr>
          <p:nvPr>
            <p:ph sz="quarter" idx="4"/>
          </p:nvPr>
        </p:nvSpPr>
        <p:spPr>
          <a:xfrm>
            <a:off x="6317560" y="2218171"/>
            <a:ext cx="5497094" cy="4029948"/>
          </a:xfrm>
        </p:spPr>
        <p:txBody>
          <a:bodyPr/>
          <a:lstStyle>
            <a:lvl1pPr>
              <a:defRPr sz="3264"/>
            </a:lvl1pPr>
            <a:lvl2pPr>
              <a:defRPr sz="2448"/>
            </a:lvl2pPr>
            <a:lvl3pPr>
              <a:defRPr sz="1904"/>
            </a:lvl3pPr>
            <a:lvl4pPr>
              <a:defRPr sz="1904"/>
            </a:lvl4pPr>
            <a:lvl5pPr>
              <a:defRPr sz="1904"/>
            </a:lvl5pPr>
            <a:lvl6pPr>
              <a:defRPr sz="2175"/>
            </a:lvl6pPr>
            <a:lvl7pPr>
              <a:defRPr sz="2175"/>
            </a:lvl7pPr>
            <a:lvl8pPr>
              <a:defRPr sz="2175"/>
            </a:lvl8pPr>
            <a:lvl9pPr>
              <a:defRPr sz="21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915209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6" y="278485"/>
            <a:ext cx="4091515" cy="1185184"/>
          </a:xfrm>
        </p:spPr>
        <p:txBody>
          <a:bodyPr anchor="t" anchorCtr="0"/>
          <a:lstStyle>
            <a:lvl1pPr algn="l">
              <a:defRPr sz="2720" b="1"/>
            </a:lvl1pPr>
          </a:lstStyle>
          <a:p>
            <a:r>
              <a:rPr lang="en-US"/>
              <a:t>Click to edit Master title style</a:t>
            </a:r>
          </a:p>
        </p:txBody>
      </p:sp>
      <p:sp>
        <p:nvSpPr>
          <p:cNvPr id="3" name="Content Placeholder 2"/>
          <p:cNvSpPr>
            <a:spLocks noGrp="1"/>
          </p:cNvSpPr>
          <p:nvPr>
            <p:ph idx="1"/>
          </p:nvPr>
        </p:nvSpPr>
        <p:spPr>
          <a:xfrm>
            <a:off x="4862317" y="278488"/>
            <a:ext cx="6952335" cy="5969633"/>
          </a:xfrm>
        </p:spPr>
        <p:txBody>
          <a:bodyPr/>
          <a:lstStyle>
            <a:lvl1pPr>
              <a:defRPr sz="3264"/>
            </a:lvl1pPr>
            <a:lvl2pPr>
              <a:defRPr sz="2448"/>
            </a:lvl2pPr>
            <a:lvl3pPr>
              <a:defRPr sz="1904"/>
            </a:lvl3pPr>
            <a:lvl4pPr>
              <a:defRPr sz="1904"/>
            </a:lvl4pPr>
            <a:lvl5pPr>
              <a:defRPr sz="1904"/>
            </a:lvl5pPr>
            <a:lvl6pPr>
              <a:defRPr sz="2720"/>
            </a:lvl6pPr>
            <a:lvl7pPr>
              <a:defRPr sz="2720"/>
            </a:lvl7pPr>
            <a:lvl8pPr>
              <a:defRPr sz="2720"/>
            </a:lvl8pPr>
            <a:lvl9pPr>
              <a:defRPr sz="2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6" y="1463672"/>
            <a:ext cx="4091515" cy="4784450"/>
          </a:xfrm>
        </p:spPr>
        <p:txBody>
          <a:bodyPr/>
          <a:lstStyle>
            <a:lvl1pPr marL="0" indent="0">
              <a:buNone/>
              <a:defRPr sz="1904"/>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a:t>Click to edit Master text styles</a:t>
            </a:r>
          </a:p>
        </p:txBody>
      </p:sp>
    </p:spTree>
    <p:extLst>
      <p:ext uri="{BB962C8B-B14F-4D97-AF65-F5344CB8AC3E}">
        <p14:creationId xmlns:p14="http://schemas.microsoft.com/office/powerpoint/2010/main" val="16251148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045536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021"/>
          </a:xfrm>
        </p:spPr>
        <p:txBody>
          <a:bodyPr anchor="b">
            <a:normAutofit/>
          </a:bodyPr>
          <a:lstStyle>
            <a:lvl1pPr algn="l">
              <a:defRPr sz="2448" b="1"/>
            </a:lvl1pPr>
          </a:lstStyle>
          <a:p>
            <a:r>
              <a:rPr lang="en-US"/>
              <a:t>Click to edit Master title style</a:t>
            </a:r>
          </a:p>
        </p:txBody>
      </p:sp>
      <p:sp>
        <p:nvSpPr>
          <p:cNvPr id="3" name="Picture Placeholder 2"/>
          <p:cNvSpPr>
            <a:spLocks noGrp="1"/>
          </p:cNvSpPr>
          <p:nvPr>
            <p:ph type="pic" idx="1"/>
          </p:nvPr>
        </p:nvSpPr>
        <p:spPr>
          <a:xfrm>
            <a:off x="2437636" y="624974"/>
            <a:ext cx="7461885" cy="4196715"/>
          </a:xfrm>
        </p:spPr>
        <p:txBody>
          <a:bodyPr>
            <a:normAutofit/>
          </a:bodyPr>
          <a:lstStyle>
            <a:lvl1pPr marL="0" indent="0">
              <a:buNone/>
              <a:defRPr sz="3264"/>
            </a:lvl1pPr>
            <a:lvl2pPr marL="621716" indent="0">
              <a:buNone/>
              <a:defRPr sz="3807"/>
            </a:lvl2pPr>
            <a:lvl3pPr marL="1243431" indent="0">
              <a:buNone/>
              <a:defRPr sz="3264"/>
            </a:lvl3pPr>
            <a:lvl4pPr marL="1865146" indent="0">
              <a:buNone/>
              <a:defRPr sz="2720"/>
            </a:lvl4pPr>
            <a:lvl5pPr marL="2486862" indent="0">
              <a:buNone/>
              <a:defRPr sz="2720"/>
            </a:lvl5pPr>
            <a:lvl6pPr marL="3108578" indent="0">
              <a:buNone/>
              <a:defRPr sz="2720"/>
            </a:lvl6pPr>
            <a:lvl7pPr marL="3730293" indent="0">
              <a:buNone/>
              <a:defRPr sz="2720"/>
            </a:lvl7pPr>
            <a:lvl8pPr marL="4352008" indent="0">
              <a:buNone/>
              <a:defRPr sz="2720"/>
            </a:lvl8pPr>
            <a:lvl9pPr marL="4973724" indent="0">
              <a:buNone/>
              <a:defRPr sz="2720"/>
            </a:lvl9pPr>
          </a:lstStyle>
          <a:p>
            <a:r>
              <a:rPr lang="en-US"/>
              <a:t>Drag picture to placeholder or click icon to add</a:t>
            </a:r>
          </a:p>
        </p:txBody>
      </p:sp>
      <p:sp>
        <p:nvSpPr>
          <p:cNvPr id="4" name="Text Placeholder 3"/>
          <p:cNvSpPr>
            <a:spLocks noGrp="1"/>
          </p:cNvSpPr>
          <p:nvPr>
            <p:ph type="body" sz="half" idx="2"/>
          </p:nvPr>
        </p:nvSpPr>
        <p:spPr>
          <a:xfrm>
            <a:off x="2437636" y="5474188"/>
            <a:ext cx="7461885" cy="820886"/>
          </a:xfrm>
        </p:spPr>
        <p:txBody>
          <a:bodyPr/>
          <a:lstStyle>
            <a:lvl1pPr marL="0" indent="0">
              <a:buNone/>
              <a:defRPr sz="1904"/>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a:t>Click to edit Master text styles</a:t>
            </a:r>
          </a:p>
        </p:txBody>
      </p:sp>
    </p:spTree>
    <p:extLst>
      <p:ext uri="{BB962C8B-B14F-4D97-AF65-F5344CB8AC3E}">
        <p14:creationId xmlns:p14="http://schemas.microsoft.com/office/powerpoint/2010/main" val="192573355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21824" y="280106"/>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8" name="Text Placeholder 2"/>
          <p:cNvSpPr>
            <a:spLocks noGrp="1"/>
          </p:cNvSpPr>
          <p:nvPr>
            <p:ph idx="1"/>
          </p:nvPr>
        </p:nvSpPr>
        <p:spPr>
          <a:xfrm>
            <a:off x="621824" y="1632057"/>
            <a:ext cx="11192828" cy="4616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65534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8580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23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invGray">
          <a:xfrm>
            <a:off x="458789" y="481014"/>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8"/>
            <a:ext cx="6399213" cy="1830388"/>
          </a:xfrm>
          <a:noFill/>
        </p:spPr>
        <p:txBody>
          <a:bodyPr tIns="109728"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5999" spc="-100" baseline="0">
                <a:solidFill>
                  <a:schemeClr val="tx2"/>
                </a:solidFill>
              </a:defRPr>
            </a:lvl1pPr>
          </a:lstStyle>
          <a:p>
            <a:r>
              <a:rPr lang="en-US" dirty="0"/>
              <a:t>Click to edit Master title style</a:t>
            </a:r>
          </a:p>
        </p:txBody>
      </p:sp>
      <p:sp>
        <p:nvSpPr>
          <p:cNvPr id="6" name="TextBox 5"/>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709041624"/>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365708" bIns="365708" numCol="1" spcCol="0" rtlCol="0" fromWordArt="0" anchor="t" anchorCtr="0" forceAA="0" compatLnSpc="1">
            <a:prstTxWarp prst="textNoShape">
              <a:avLst/>
            </a:prstTxWarp>
            <a:noAutofit/>
          </a:bodyPr>
          <a:lstStyle/>
          <a:p>
            <a:pPr algn="l" defTabSz="932293" fontAlgn="base">
              <a:lnSpc>
                <a:spcPct val="90000"/>
              </a:lnSpc>
              <a:spcBef>
                <a:spcPct val="0"/>
              </a:spcBef>
              <a:spcAft>
                <a:spcPct val="0"/>
              </a:spcAft>
            </a:pPr>
            <a:r>
              <a:rPr lang="en-US" sz="659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2"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@KevinRemde</a:t>
            </a:r>
          </a:p>
        </p:txBody>
      </p:sp>
    </p:spTree>
    <p:extLst>
      <p:ext uri="{BB962C8B-B14F-4D97-AF65-F5344CB8AC3E}">
        <p14:creationId xmlns:p14="http://schemas.microsoft.com/office/powerpoint/2010/main" val="3094413486"/>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2179058"/>
          </a:xfrm>
        </p:spPr>
        <p:txBody>
          <a:bodyPr/>
          <a:lstStyle>
            <a:lvl1pPr marL="0" indent="0">
              <a:spcBef>
                <a:spcPts val="1000"/>
              </a:spcBef>
              <a:spcAft>
                <a:spcPts val="1199"/>
              </a:spcAft>
              <a:buNone/>
              <a:defRPr>
                <a:solidFill>
                  <a:srgbClr val="505050"/>
                </a:solidFill>
              </a:defRPr>
            </a:lvl1pPr>
            <a:lvl2pPr marL="0" indent="0">
              <a:buFontTx/>
              <a:buNone/>
              <a:defRPr sz="2000">
                <a:solidFill>
                  <a:srgbClr val="505050"/>
                </a:solidFill>
              </a:defRPr>
            </a:lvl2pPr>
            <a:lvl3pPr marL="228557" indent="0">
              <a:buNone/>
              <a:defRPr>
                <a:solidFill>
                  <a:srgbClr val="505050"/>
                </a:solidFill>
              </a:defRPr>
            </a:lvl3pPr>
            <a:lvl4pPr marL="457112" indent="0">
              <a:buNone/>
              <a:defRPr>
                <a:solidFill>
                  <a:srgbClr val="505050"/>
                </a:solidFill>
              </a:defRPr>
            </a:lvl4pPr>
            <a:lvl5pPr marL="685669"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5340519"/>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257817750"/>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extBox 2"/>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642944117"/>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4272234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3"/>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721348865"/>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1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127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472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5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705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583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839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731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6754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166428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bar Two Column Blue Bullet text">
    <p:spTree>
      <p:nvGrpSpPr>
        <p:cNvPr id="1" name=""/>
        <p:cNvGrpSpPr/>
        <p:nvPr/>
      </p:nvGrpSpPr>
      <p:grpSpPr>
        <a:xfrm>
          <a:off x="0" y="0"/>
          <a:ext cx="0" cy="0"/>
          <a:chOff x="0" y="0"/>
          <a:chExt cx="0" cy="0"/>
        </a:xfrm>
      </p:grpSpPr>
      <p:sp>
        <p:nvSpPr>
          <p:cNvPr id="3" name="Rectangle 2"/>
          <p:cNvSpPr/>
          <p:nvPr userDrawn="1"/>
        </p:nvSpPr>
        <p:spPr bwMode="auto">
          <a:xfrm>
            <a:off x="0" y="0"/>
            <a:ext cx="12436475" cy="12128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p:cNvSpPr>
            <a:spLocks noGrp="1"/>
          </p:cNvSpPr>
          <p:nvPr>
            <p:ph type="body" sz="quarter" idx="12"/>
          </p:nvPr>
        </p:nvSpPr>
        <p:spPr>
          <a:xfrm>
            <a:off x="66754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lvl1pPr>
              <a:defRPr>
                <a:gradFill>
                  <a:gsLst>
                    <a:gs pos="18750">
                      <a:schemeClr val="bg1"/>
                    </a:gs>
                    <a:gs pos="64000">
                      <a:schemeClr val="bg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35326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787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58874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61382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3550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5796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0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983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180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15554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4399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
        <p:nvSpPr>
          <p:cNvPr id="2" name="TextBox 1"/>
          <p:cNvSpPr txBox="1"/>
          <p:nvPr userDrawn="1"/>
        </p:nvSpPr>
        <p:spPr>
          <a:xfrm>
            <a:off x="10469259" y="296863"/>
            <a:ext cx="16925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AzureCon</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81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260" name="Group 259"/>
          <p:cNvGrpSpPr/>
          <p:nvPr userDrawn="1"/>
        </p:nvGrpSpPr>
        <p:grpSpPr>
          <a:xfrm>
            <a:off x="-102722" y="0"/>
            <a:ext cx="12641920" cy="7108718"/>
            <a:chOff x="-102722" y="0"/>
            <a:chExt cx="12641920" cy="7108718"/>
          </a:xfrm>
        </p:grpSpPr>
        <p:sp>
          <p:nvSpPr>
            <p:cNvPr id="261" name="Rectangle 260"/>
            <p:cNvSpPr/>
            <p:nvPr/>
          </p:nvSpPr>
          <p:spPr bwMode="auto">
            <a:xfrm>
              <a:off x="0" y="0"/>
              <a:ext cx="12436475" cy="5949950"/>
            </a:xfrm>
            <a:prstGeom prst="rect">
              <a:avLst/>
            </a:prstGeom>
            <a:solidFill>
              <a:srgbClr val="032E4F"/>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263" name="Group 262"/>
            <p:cNvGrpSpPr/>
            <p:nvPr/>
          </p:nvGrpSpPr>
          <p:grpSpPr>
            <a:xfrm>
              <a:off x="3593" y="93574"/>
              <a:ext cx="12436475" cy="5856376"/>
              <a:chOff x="3593" y="93574"/>
              <a:chExt cx="12436475" cy="5856376"/>
            </a:xfrm>
          </p:grpSpPr>
          <p:grpSp>
            <p:nvGrpSpPr>
              <p:cNvPr id="283" name="Group 282"/>
              <p:cNvGrpSpPr/>
              <p:nvPr/>
            </p:nvGrpSpPr>
            <p:grpSpPr>
              <a:xfrm>
                <a:off x="3593" y="4558560"/>
                <a:ext cx="12436475" cy="1391390"/>
                <a:chOff x="3593" y="4558560"/>
                <a:chExt cx="12436475" cy="1391390"/>
              </a:xfrm>
            </p:grpSpPr>
            <p:sp>
              <p:nvSpPr>
                <p:cNvPr id="458" name="Rectangle 457"/>
                <p:cNvSpPr/>
                <p:nvPr/>
              </p:nvSpPr>
              <p:spPr bwMode="auto">
                <a:xfrm>
                  <a:off x="3593" y="4558560"/>
                  <a:ext cx="12436475"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3067844" y="4930775"/>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 attached 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112714" y="4930775"/>
                  <a:ext cx="2834640" cy="788988"/>
                  <a:chOff x="112714" y="4930775"/>
                  <a:chExt cx="2834640" cy="788988"/>
                </a:xfrm>
              </p:grpSpPr>
              <p:sp>
                <p:nvSpPr>
                  <p:cNvPr id="484" name="Rectangle 483"/>
                  <p:cNvSpPr/>
                  <p:nvPr/>
                </p:nvSpPr>
                <p:spPr bwMode="auto">
                  <a:xfrm>
                    <a:off x="112714" y="4930775"/>
                    <a:ext cx="2834640"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Virtual machines</a:t>
                    </a:r>
                  </a:p>
                </p:txBody>
              </p:sp>
              <p:grpSp>
                <p:nvGrpSpPr>
                  <p:cNvPr id="485" name="Group 484"/>
                  <p:cNvGrpSpPr/>
                  <p:nvPr/>
                </p:nvGrpSpPr>
                <p:grpSpPr>
                  <a:xfrm>
                    <a:off x="187325" y="5256095"/>
                    <a:ext cx="884604" cy="261937"/>
                    <a:chOff x="187325" y="5256095"/>
                    <a:chExt cx="884604" cy="261937"/>
                  </a:xfrm>
                </p:grpSpPr>
                <p:sp>
                  <p:nvSpPr>
                    <p:cNvPr id="505" name="Rectangle 504"/>
                    <p:cNvSpPr/>
                    <p:nvPr/>
                  </p:nvSpPr>
                  <p:spPr bwMode="auto">
                    <a:xfrm>
                      <a:off x="447675" y="5267270"/>
                      <a:ext cx="624254"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a:t>
                      </a:r>
                    </a:p>
                  </p:txBody>
                </p:sp>
                <p:pic>
                  <p:nvPicPr>
                    <p:cNvPr id="506" name="Picture 234"/>
                    <p:cNvPicPr>
                      <a:picLocks noChangeAspect="1"/>
                    </p:cNvPicPr>
                    <p:nvPr/>
                  </p:nvPicPr>
                  <p:blipFill>
                    <a:blip r:embed="rId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87325" y="5256095"/>
                      <a:ext cx="260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6" name="Group 485"/>
                  <p:cNvGrpSpPr/>
                  <p:nvPr/>
                </p:nvGrpSpPr>
                <p:grpSpPr>
                  <a:xfrm>
                    <a:off x="1136161" y="5256095"/>
                    <a:ext cx="757144" cy="261937"/>
                    <a:chOff x="1257901" y="5256095"/>
                    <a:chExt cx="757144" cy="261937"/>
                  </a:xfrm>
                </p:grpSpPr>
                <p:sp>
                  <p:nvSpPr>
                    <p:cNvPr id="503" name="Rectangle 502"/>
                    <p:cNvSpPr/>
                    <p:nvPr/>
                  </p:nvSpPr>
                  <p:spPr bwMode="auto">
                    <a:xfrm>
                      <a:off x="1518893" y="5265121"/>
                      <a:ext cx="496152"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Linux</a:t>
                      </a:r>
                    </a:p>
                  </p:txBody>
                </p:sp>
                <p:pic>
                  <p:nvPicPr>
                    <p:cNvPr id="504" name="Picture 395"/>
                    <p:cNvPicPr>
                      <a:picLocks noChangeAspect="1"/>
                    </p:cNvPicPr>
                    <p:nvPr/>
                  </p:nvPicPr>
                  <p:blipFill>
                    <a:blip r:embed="rId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57901" y="5256095"/>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957537" y="5259936"/>
                    <a:ext cx="934983" cy="239587"/>
                    <a:chOff x="1957537" y="5267270"/>
                    <a:chExt cx="934983" cy="239587"/>
                  </a:xfrm>
                </p:grpSpPr>
                <p:sp>
                  <p:nvSpPr>
                    <p:cNvPr id="488" name="Rectangle 487"/>
                    <p:cNvSpPr/>
                    <p:nvPr/>
                  </p:nvSpPr>
                  <p:spPr bwMode="auto">
                    <a:xfrm>
                      <a:off x="2190273"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957537" y="5302132"/>
                      <a:ext cx="220663" cy="169862"/>
                      <a:chOff x="1410342" y="5288934"/>
                      <a:chExt cx="294653" cy="226942"/>
                    </a:xfrm>
                  </p:grpSpPr>
                  <p:grpSp>
                    <p:nvGrpSpPr>
                      <p:cNvPr id="490" name="Group 489"/>
                      <p:cNvGrpSpPr/>
                      <p:nvPr/>
                    </p:nvGrpSpPr>
                    <p:grpSpPr>
                      <a:xfrm>
                        <a:off x="1428991" y="5308456"/>
                        <a:ext cx="97032" cy="104039"/>
                        <a:chOff x="1286878" y="3925073"/>
                        <a:chExt cx="291844" cy="312918"/>
                      </a:xfrm>
                      <a:solidFill>
                        <a:srgbClr val="FFFFFF"/>
                      </a:solidFill>
                    </p:grpSpPr>
                    <p:sp>
                      <p:nvSpPr>
                        <p:cNvPr id="500" name="Diamond 499"/>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410342"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573839" y="5308987"/>
                        <a:ext cx="97032" cy="104039"/>
                        <a:chOff x="1286878" y="3925073"/>
                        <a:chExt cx="291844" cy="312918"/>
                      </a:xfrm>
                      <a:solidFill>
                        <a:srgbClr val="FFFFFF"/>
                      </a:solidFill>
                    </p:grpSpPr>
                    <p:sp>
                      <p:nvSpPr>
                        <p:cNvPr id="497" name="Diamond 496"/>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505369" y="5390438"/>
                        <a:ext cx="97032" cy="104039"/>
                        <a:chOff x="1286878" y="3925073"/>
                        <a:chExt cx="291844" cy="312918"/>
                      </a:xfrm>
                      <a:solidFill>
                        <a:srgbClr val="FFFFFF"/>
                      </a:solidFill>
                    </p:grpSpPr>
                    <p:sp>
                      <p:nvSpPr>
                        <p:cNvPr id="494" name="Diamond 493"/>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6022975" y="4930775"/>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Software defined networking</a:t>
                    </a:r>
                  </a:p>
                </p:txBody>
              </p:sp>
              <p:grpSp>
                <p:nvGrpSpPr>
                  <p:cNvPr id="463" name="Group 462"/>
                  <p:cNvGrpSpPr/>
                  <p:nvPr/>
                </p:nvGrpSpPr>
                <p:grpSpPr>
                  <a:xfrm>
                    <a:off x="6120092" y="5210907"/>
                    <a:ext cx="838654" cy="346518"/>
                    <a:chOff x="6120092" y="5210907"/>
                    <a:chExt cx="838654" cy="346518"/>
                  </a:xfrm>
                </p:grpSpPr>
                <p:sp>
                  <p:nvSpPr>
                    <p:cNvPr id="482" name="Rectangle 481"/>
                    <p:cNvSpPr/>
                    <p:nvPr/>
                  </p:nvSpPr>
                  <p:spPr bwMode="auto">
                    <a:xfrm>
                      <a:off x="6388100" y="5210907"/>
                      <a:ext cx="570646"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84" name="Group 283"/>
              <p:cNvGrpSpPr/>
              <p:nvPr/>
            </p:nvGrpSpPr>
            <p:grpSpPr>
              <a:xfrm>
                <a:off x="112714" y="93574"/>
                <a:ext cx="12223383" cy="4364125"/>
                <a:chOff x="112714" y="93574"/>
                <a:chExt cx="12223383" cy="4364125"/>
              </a:xfrm>
            </p:grpSpPr>
            <p:grpSp>
              <p:nvGrpSpPr>
                <p:cNvPr id="285" name="Group 284"/>
                <p:cNvGrpSpPr/>
                <p:nvPr/>
              </p:nvGrpSpPr>
              <p:grpSpPr>
                <a:xfrm>
                  <a:off x="1972040" y="93575"/>
                  <a:ext cx="8602615" cy="4350857"/>
                  <a:chOff x="1972040" y="93575"/>
                  <a:chExt cx="8602615" cy="4350857"/>
                </a:xfrm>
              </p:grpSpPr>
              <p:sp>
                <p:nvSpPr>
                  <p:cNvPr id="342" name="Rectangle 341"/>
                  <p:cNvSpPr/>
                  <p:nvPr/>
                </p:nvSpPr>
                <p:spPr bwMode="auto">
                  <a:xfrm>
                    <a:off x="1972040" y="93575"/>
                    <a:ext cx="8602615" cy="4350857"/>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286" name="Group 285"/>
                <p:cNvGrpSpPr/>
                <p:nvPr/>
              </p:nvGrpSpPr>
              <p:grpSpPr>
                <a:xfrm>
                  <a:off x="112714" y="93574"/>
                  <a:ext cx="1737360" cy="4350857"/>
                  <a:chOff x="112714" y="107949"/>
                  <a:chExt cx="1737360" cy="4350857"/>
                </a:xfrm>
              </p:grpSpPr>
              <p:sp>
                <p:nvSpPr>
                  <p:cNvPr id="319" name="Rectangle 318"/>
                  <p:cNvSpPr/>
                  <p:nvPr/>
                </p:nvSpPr>
                <p:spPr bwMode="auto">
                  <a:xfrm>
                    <a:off x="112714" y="107949"/>
                    <a:ext cx="1737360" cy="4350857"/>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20" name="Group 319"/>
                  <p:cNvGrpSpPr/>
                  <p:nvPr/>
                </p:nvGrpSpPr>
                <p:grpSpPr>
                  <a:xfrm>
                    <a:off x="345049" y="762503"/>
                    <a:ext cx="1458716" cy="3407053"/>
                    <a:chOff x="345049" y="762503"/>
                    <a:chExt cx="1458716" cy="3407053"/>
                  </a:xfrm>
                </p:grpSpPr>
                <p:grpSp>
                  <p:nvGrpSpPr>
                    <p:cNvPr id="321" name="Group 320"/>
                    <p:cNvGrpSpPr/>
                    <p:nvPr/>
                  </p:nvGrpSpPr>
                  <p:grpSpPr>
                    <a:xfrm>
                      <a:off x="368069" y="126671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391710" y="1788232"/>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368069" y="230815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368069" y="762503"/>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368069" y="2828082"/>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345049" y="334800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368069" y="3867931"/>
                      <a:ext cx="1029294" cy="301625"/>
                      <a:chOff x="368069" y="3867931"/>
                      <a:chExt cx="1029294" cy="301625"/>
                    </a:xfrm>
                  </p:grpSpPr>
                  <p:pic>
                    <p:nvPicPr>
                      <p:cNvPr id="328" name="Picture 412"/>
                      <p:cNvPicPr>
                        <a:picLocks noChangeAspect="1"/>
                      </p:cNvPicPr>
                      <p:nvPr/>
                    </p:nvPicPr>
                    <p:blipFill>
                      <a:blip r:embed="rId4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287" name="Group 286"/>
                <p:cNvGrpSpPr/>
                <p:nvPr/>
              </p:nvGrpSpPr>
              <p:grpSpPr>
                <a:xfrm>
                  <a:off x="10690177" y="93575"/>
                  <a:ext cx="1645920" cy="4364124"/>
                  <a:chOff x="10690177" y="93576"/>
                  <a:chExt cx="1645920" cy="4364124"/>
                </a:xfrm>
              </p:grpSpPr>
              <p:sp>
                <p:nvSpPr>
                  <p:cNvPr id="288" name="Rectangle 287"/>
                  <p:cNvSpPr/>
                  <p:nvPr/>
                </p:nvSpPr>
                <p:spPr bwMode="auto">
                  <a:xfrm>
                    <a:off x="10690177" y="93576"/>
                    <a:ext cx="1645920" cy="4364124"/>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289" name="Group 288"/>
                  <p:cNvGrpSpPr/>
                  <p:nvPr/>
                </p:nvGrpSpPr>
                <p:grpSpPr>
                  <a:xfrm>
                    <a:off x="10975200" y="777858"/>
                    <a:ext cx="1066275" cy="3405562"/>
                    <a:chOff x="10975200" y="777858"/>
                    <a:chExt cx="1066275" cy="3405562"/>
                  </a:xfrm>
                </p:grpSpPr>
                <p:grpSp>
                  <p:nvGrpSpPr>
                    <p:cNvPr id="290" name="Group 289"/>
                    <p:cNvGrpSpPr/>
                    <p:nvPr/>
                  </p:nvGrpSpPr>
                  <p:grpSpPr>
                    <a:xfrm>
                      <a:off x="10975200" y="1826584"/>
                      <a:ext cx="1064688" cy="300038"/>
                      <a:chOff x="10975200" y="1826584"/>
                      <a:chExt cx="1064688" cy="300038"/>
                    </a:xfrm>
                  </p:grpSpPr>
                  <p:sp>
                    <p:nvSpPr>
                      <p:cNvPr id="317" name="TextBox 316"/>
                      <p:cNvSpPr txBox="1"/>
                      <p:nvPr/>
                    </p:nvSpPr>
                    <p:spPr bwMode="auto">
                      <a:xfrm>
                        <a:off x="11381075" y="1826584"/>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75200" y="1828596"/>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1" name="Group 290"/>
                    <p:cNvGrpSpPr/>
                    <p:nvPr/>
                  </p:nvGrpSpPr>
                  <p:grpSpPr>
                    <a:xfrm>
                      <a:off x="10980478" y="3369012"/>
                      <a:ext cx="1059409" cy="301625"/>
                      <a:chOff x="10980478" y="3369012"/>
                      <a:chExt cx="1059409" cy="301625"/>
                    </a:xfrm>
                  </p:grpSpPr>
                  <p:sp>
                    <p:nvSpPr>
                      <p:cNvPr id="315" name="TextBox 314"/>
                      <p:cNvSpPr txBox="1"/>
                      <p:nvPr/>
                    </p:nvSpPr>
                    <p:spPr bwMode="auto">
                      <a:xfrm>
                        <a:off x="11381075" y="336901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80478" y="3369012"/>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2" name="Group 291"/>
                    <p:cNvGrpSpPr/>
                    <p:nvPr/>
                  </p:nvGrpSpPr>
                  <p:grpSpPr>
                    <a:xfrm>
                      <a:off x="10980029" y="2856180"/>
                      <a:ext cx="1059859" cy="300037"/>
                      <a:chOff x="10980029" y="2856180"/>
                      <a:chExt cx="1059859" cy="300037"/>
                    </a:xfrm>
                  </p:grpSpPr>
                  <p:sp>
                    <p:nvSpPr>
                      <p:cNvPr id="313" name="TextBox 312"/>
                      <p:cNvSpPr txBox="1"/>
                      <p:nvPr/>
                    </p:nvSpPr>
                    <p:spPr bwMode="auto">
                      <a:xfrm>
                        <a:off x="11381075" y="2856180"/>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80029" y="2856180"/>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3" name="Group 292"/>
                    <p:cNvGrpSpPr/>
                    <p:nvPr/>
                  </p:nvGrpSpPr>
                  <p:grpSpPr>
                    <a:xfrm>
                      <a:off x="11000752" y="1282977"/>
                      <a:ext cx="1039135" cy="317091"/>
                      <a:chOff x="11000752" y="1282977"/>
                      <a:chExt cx="1039135" cy="317091"/>
                    </a:xfrm>
                  </p:grpSpPr>
                  <p:sp>
                    <p:nvSpPr>
                      <p:cNvPr id="311" name="TextBox 310"/>
                      <p:cNvSpPr txBox="1"/>
                      <p:nvPr/>
                    </p:nvSpPr>
                    <p:spPr bwMode="auto">
                      <a:xfrm>
                        <a:off x="11381075" y="1291504"/>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mgmt.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1000752" y="1282977"/>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4" name="Group 293"/>
                    <p:cNvGrpSpPr/>
                    <p:nvPr/>
                  </p:nvGrpSpPr>
                  <p:grpSpPr>
                    <a:xfrm>
                      <a:off x="10983175" y="2349115"/>
                      <a:ext cx="1058300" cy="301625"/>
                      <a:chOff x="10983175" y="2349115"/>
                      <a:chExt cx="1058300" cy="301625"/>
                    </a:xfrm>
                  </p:grpSpPr>
                  <p:sp>
                    <p:nvSpPr>
                      <p:cNvPr id="309" name="TextBox 308"/>
                      <p:cNvSpPr txBox="1"/>
                      <p:nvPr/>
                    </p:nvSpPr>
                    <p:spPr bwMode="auto">
                      <a:xfrm>
                        <a:off x="11381075" y="2349115"/>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83175" y="2349115"/>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5" name="Group 294"/>
                    <p:cNvGrpSpPr/>
                    <p:nvPr/>
                  </p:nvGrpSpPr>
                  <p:grpSpPr>
                    <a:xfrm>
                      <a:off x="10976538" y="777858"/>
                      <a:ext cx="1063349" cy="300038"/>
                      <a:chOff x="10976538" y="777858"/>
                      <a:chExt cx="1063349" cy="300038"/>
                    </a:xfrm>
                  </p:grpSpPr>
                  <p:sp>
                    <p:nvSpPr>
                      <p:cNvPr id="299" name="TextBox 298"/>
                      <p:cNvSpPr txBox="1"/>
                      <p:nvPr/>
                    </p:nvSpPr>
                    <p:spPr bwMode="auto">
                      <a:xfrm>
                        <a:off x="11381075" y="777858"/>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976538" y="777858"/>
                        <a:ext cx="293729" cy="278603"/>
                        <a:chOff x="10757647" y="1125048"/>
                        <a:chExt cx="293741" cy="279390"/>
                      </a:xfrm>
                    </p:grpSpPr>
                    <p:pic>
                      <p:nvPicPr>
                        <p:cNvPr id="301" name="Picture 221" descr="Azure Active Directory.png"/>
                        <p:cNvPicPr>
                          <a:picLocks noChangeAspect="1"/>
                        </p:cNvPicPr>
                        <p:nvPr/>
                      </p:nvPicPr>
                      <p:blipFill>
                        <a:blip r:embed="rId4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296" name="Group 295"/>
                    <p:cNvGrpSpPr/>
                    <p:nvPr/>
                  </p:nvGrpSpPr>
                  <p:grpSpPr>
                    <a:xfrm>
                      <a:off x="10979734" y="3881795"/>
                      <a:ext cx="1060154" cy="301625"/>
                      <a:chOff x="10979734" y="3881795"/>
                      <a:chExt cx="1060154" cy="301625"/>
                    </a:xfrm>
                  </p:grpSpPr>
                  <p:sp>
                    <p:nvSpPr>
                      <p:cNvPr id="297" name="TextBox 296"/>
                      <p:cNvSpPr txBox="1"/>
                      <p:nvPr/>
                    </p:nvSpPr>
                    <p:spPr>
                      <a:xfrm>
                        <a:off x="11381075" y="3881795"/>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79734" y="3881795"/>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grpSp>
          <p:nvGrpSpPr>
            <p:cNvPr id="264" name="Group 263"/>
            <p:cNvGrpSpPr/>
            <p:nvPr/>
          </p:nvGrpSpPr>
          <p:grpSpPr>
            <a:xfrm>
              <a:off x="-102722" y="5826055"/>
              <a:ext cx="12641920" cy="1282663"/>
              <a:chOff x="-102722" y="5826055"/>
              <a:chExt cx="12641920" cy="1282663"/>
            </a:xfrm>
          </p:grpSpPr>
          <p:sp>
            <p:nvSpPr>
              <p:cNvPr id="265" name="Rectangle 264"/>
              <p:cNvSpPr/>
              <p:nvPr/>
            </p:nvSpPr>
            <p:spPr bwMode="auto">
              <a:xfrm>
                <a:off x="-102722" y="5826055"/>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online)—More than AWS and Google combined</a:t>
                </a:r>
              </a:p>
            </p:txBody>
          </p:sp>
          <p:grpSp>
            <p:nvGrpSpPr>
              <p:cNvPr id="266" name="Group 265"/>
              <p:cNvGrpSpPr/>
              <p:nvPr/>
            </p:nvGrpSpPr>
            <p:grpSpPr>
              <a:xfrm>
                <a:off x="-19051" y="6247106"/>
                <a:ext cx="12493626" cy="814094"/>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4859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68338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36950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6014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199264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6250">
                      <a:schemeClr val="bg1"/>
                    </a:gs>
                    <a:gs pos="47000">
                      <a:schemeClr val="bg1"/>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0000">
                      <a:schemeClr val="bg1"/>
                    </a:gs>
                    <a:gs pos="45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6478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59013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10044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51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540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155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theme" Target="../theme/theme5.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0.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6.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image" Target="../media/image85.png"/><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8.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257" r:id="rId17"/>
    <p:sldLayoutId id="2147484258" r:id="rId18"/>
    <p:sldLayoutId id="2147484260" r:id="rId19"/>
    <p:sldLayoutId id="2147484299"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
        <p:nvSpPr>
          <p:cNvPr id="17" name="TextBox 16"/>
          <p:cNvSpPr txBox="1"/>
          <p:nvPr userDrawn="1"/>
        </p:nvSpPr>
        <p:spPr>
          <a:xfrm>
            <a:off x="-111928" y="6469062"/>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9570709"/>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4" r:id="rId7"/>
  </p:sldLayoutIdLst>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txStyles>
    <p:titleStyle>
      <a:lvl1pPr algn="l" defTabSz="931684" rtl="0" fontAlgn="base">
        <a:lnSpc>
          <a:spcPct val="90000"/>
        </a:lnSpc>
        <a:spcBef>
          <a:spcPct val="0"/>
        </a:spcBef>
        <a:spcAft>
          <a:spcPct val="0"/>
        </a:spcAft>
        <a:defRPr lang="en-US" sz="5399"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2pPr>
      <a:lvl3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3pPr>
      <a:lvl4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4pPr>
      <a:lvl5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5pPr>
      <a:lvl6pPr marL="457112"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6pPr>
      <a:lvl7pPr marL="914224"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7pPr>
      <a:lvl8pPr marL="1371336"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8pPr>
      <a:lvl9pPr marL="1828449"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9pPr>
    </p:titleStyle>
    <p:bodyStyle>
      <a:lvl1pPr marL="342834" indent="-342834" algn="l" defTabSz="931684" rtl="0" fontAlgn="base">
        <a:lnSpc>
          <a:spcPct val="90000"/>
        </a:lnSpc>
        <a:spcBef>
          <a:spcPct val="20000"/>
        </a:spcBef>
        <a:spcAft>
          <a:spcPct val="0"/>
        </a:spcAft>
        <a:buSzPct val="90000"/>
        <a:buFont typeface="Arial" pitchFamily="34" charset="0"/>
        <a:buChar char="•"/>
        <a:defRPr sz="3999" kern="1200">
          <a:gradFill>
            <a:gsLst>
              <a:gs pos="1250">
                <a:schemeClr val="tx1"/>
              </a:gs>
              <a:gs pos="100000">
                <a:schemeClr val="tx1"/>
              </a:gs>
            </a:gsLst>
            <a:lin ang="5400000" scaled="0"/>
          </a:gradFill>
          <a:latin typeface="+mj-lt"/>
          <a:ea typeface="MS PGothic" pitchFamily="34" charset="-128"/>
          <a:cs typeface="+mn-cs"/>
        </a:defRPr>
      </a:lvl1pPr>
      <a:lvl2pPr marL="584088" indent="-241253" algn="l" defTabSz="931684"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799946" indent="-228557" algn="l" defTabSz="931684"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503"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058"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28259918"/>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 id="2147484393" r:id="rId18"/>
    <p:sldLayoutId id="2147484394" r:id="rId19"/>
    <p:sldLayoutId id="214748439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79215641"/>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 id="2147484423" r:id="rId27"/>
    <p:sldLayoutId id="2147484424" r:id="rId28"/>
    <p:sldLayoutId id="2147484425" r:id="rId29"/>
    <p:sldLayoutId id="2147484426" r:id="rId30"/>
    <p:sldLayoutId id="2147484427" r:id="rId31"/>
    <p:sldLayoutId id="2147484428" r:id="rId32"/>
    <p:sldLayoutId id="2147484429" r:id="rId33"/>
    <p:sldLayoutId id="2147484430" r:id="rId34"/>
    <p:sldLayoutId id="2147484431"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909057081"/>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445" r:id="rId13"/>
    <p:sldLayoutId id="2147484446" r:id="rId14"/>
    <p:sldLayoutId id="2147484447" r:id="rId15"/>
    <p:sldLayoutId id="2147484448" r:id="rId16"/>
    <p:sldLayoutId id="2147484449" r:id="rId17"/>
    <p:sldLayoutId id="2147484450" r:id="rId18"/>
    <p:sldLayoutId id="2147484451" r:id="rId19"/>
    <p:sldLayoutId id="2147484452" r:id="rId20"/>
    <p:sldLayoutId id="2147484453" r:id="rId21"/>
    <p:sldLayoutId id="2147484454" r:id="rId22"/>
    <p:sldLayoutId id="2147484455" r:id="rId23"/>
    <p:sldLayoutId id="2147484456" r:id="rId24"/>
    <p:sldLayoutId id="2147484457" r:id="rId25"/>
    <p:sldLayoutId id="2147484458" r:id="rId26"/>
    <p:sldLayoutId id="2147484459" r:id="rId27"/>
    <p:sldLayoutId id="2147484460" r:id="rId28"/>
    <p:sldLayoutId id="2147484461" r:id="rId29"/>
    <p:sldLayoutId id="2147484462" r:id="rId30"/>
    <p:sldLayoutId id="2147484463" r:id="rId31"/>
    <p:sldLayoutId id="2147484464" r:id="rId32"/>
    <p:sldLayoutId id="2147484465" r:id="rId33"/>
    <p:sldLayoutId id="2147484466" r:id="rId34"/>
    <p:sldLayoutId id="2147484467" r:id="rId35"/>
    <p:sldLayoutId id="2147484468" r:id="rId36"/>
    <p:sldLayoutId id="2147484469"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6"/>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1824" y="1632057"/>
            <a:ext cx="11192828" cy="46160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51665" y="6248121"/>
            <a:ext cx="1526754" cy="636058"/>
          </a:xfrm>
          <a:prstGeom prst="rect">
            <a:avLst/>
          </a:prstGeom>
        </p:spPr>
      </p:pic>
      <p:sp>
        <p:nvSpPr>
          <p:cNvPr id="4" name="TextBox 3">
            <a:extLst>
              <a:ext uri="{FF2B5EF4-FFF2-40B4-BE49-F238E27FC236}">
                <a16:creationId xmlns:a16="http://schemas.microsoft.com/office/drawing/2014/main" id="{CD8EC5F5-A61D-4888-AF9D-5E7687BE1D3D}"/>
              </a:ext>
            </a:extLst>
          </p:cNvPr>
          <p:cNvSpPr txBox="1"/>
          <p:nvPr userDrawn="1"/>
        </p:nvSpPr>
        <p:spPr>
          <a:xfrm>
            <a:off x="10028237" y="6392862"/>
            <a:ext cx="1786415" cy="381000"/>
          </a:xfrm>
          <a:prstGeom prst="rect">
            <a:avLst/>
          </a:prstGeom>
          <a:noFill/>
        </p:spPr>
        <p:txBody>
          <a:bodyPr wrap="square" rtlCol="0">
            <a:spAutoFit/>
          </a:bodyPr>
          <a:lstStyle/>
          <a:p>
            <a:r>
              <a:rPr lang="en-US" dirty="0">
                <a:solidFill>
                  <a:srgbClr val="00B0F0"/>
                </a:solidFill>
              </a:rPr>
              <a:t>@jkc137</a:t>
            </a:r>
          </a:p>
        </p:txBody>
      </p:sp>
    </p:spTree>
    <p:extLst>
      <p:ext uri="{BB962C8B-B14F-4D97-AF65-F5344CB8AC3E}">
        <p14:creationId xmlns:p14="http://schemas.microsoft.com/office/powerpoint/2010/main" val="2795780861"/>
      </p:ext>
    </p:extLst>
  </p:cSld>
  <p:clrMap bg1="dk1" tx1="lt1" bg2="dk2" tx2="lt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defTabSz="1243431" rtl="0" eaLnBrk="1" latinLnBrk="0" hangingPunct="1">
        <a:spcBef>
          <a:spcPct val="0"/>
        </a:spcBef>
        <a:buNone/>
        <a:defRPr sz="4896" kern="1200">
          <a:solidFill>
            <a:schemeClr val="bg1"/>
          </a:solidFill>
          <a:latin typeface="+mj-lt"/>
          <a:ea typeface="+mj-ea"/>
          <a:cs typeface="+mj-cs"/>
        </a:defRPr>
      </a:lvl1pPr>
    </p:titleStyle>
    <p:bodyStyle>
      <a:lvl1pPr marL="466287" indent="-466287" algn="l" defTabSz="1243431" rtl="0" eaLnBrk="1" latinLnBrk="0" hangingPunct="1">
        <a:spcBef>
          <a:spcPct val="20000"/>
        </a:spcBef>
        <a:buFont typeface="Arial" pitchFamily="34" charset="0"/>
        <a:buChar char="•"/>
        <a:defRPr sz="3264" kern="1200">
          <a:solidFill>
            <a:schemeClr val="bg1"/>
          </a:solidFill>
          <a:latin typeface="+mn-lt"/>
          <a:ea typeface="+mn-ea"/>
          <a:cs typeface="+mn-cs"/>
        </a:defRPr>
      </a:lvl1pPr>
      <a:lvl2pPr marL="1010287" indent="-388572" algn="l" defTabSz="1243431" rtl="0" eaLnBrk="1" latinLnBrk="0" hangingPunct="1">
        <a:spcBef>
          <a:spcPct val="20000"/>
        </a:spcBef>
        <a:buFont typeface="Arial"/>
        <a:buChar char="•"/>
        <a:defRPr sz="2448" kern="1200">
          <a:solidFill>
            <a:schemeClr val="bg1"/>
          </a:solidFill>
          <a:latin typeface="+mn-lt"/>
          <a:ea typeface="+mn-ea"/>
          <a:cs typeface="+mn-cs"/>
        </a:defRPr>
      </a:lvl2pPr>
      <a:lvl3pPr marL="1554289" indent="-310857" algn="l" defTabSz="1243431" rtl="0" eaLnBrk="1" latinLnBrk="0" hangingPunct="1">
        <a:spcBef>
          <a:spcPct val="20000"/>
        </a:spcBef>
        <a:buFont typeface="Arial" pitchFamily="34" charset="0"/>
        <a:buChar char="•"/>
        <a:defRPr sz="1904" kern="1200">
          <a:solidFill>
            <a:schemeClr val="bg1"/>
          </a:solidFill>
          <a:latin typeface="+mn-lt"/>
          <a:ea typeface="+mn-ea"/>
          <a:cs typeface="+mn-cs"/>
        </a:defRPr>
      </a:lvl3pPr>
      <a:lvl4pPr marL="2253719" indent="-388572" algn="l" defTabSz="1243431" rtl="0" eaLnBrk="1" latinLnBrk="0" hangingPunct="1">
        <a:spcBef>
          <a:spcPct val="20000"/>
        </a:spcBef>
        <a:buFont typeface="Arial"/>
        <a:buChar char="•"/>
        <a:defRPr sz="1904" kern="1200">
          <a:solidFill>
            <a:schemeClr val="bg1"/>
          </a:solidFill>
          <a:latin typeface="+mn-lt"/>
          <a:ea typeface="+mn-ea"/>
          <a:cs typeface="+mn-cs"/>
        </a:defRPr>
      </a:lvl4pPr>
      <a:lvl5pPr marL="2875435" indent="-388572" algn="l" defTabSz="1243431" rtl="0" eaLnBrk="1" latinLnBrk="0" hangingPunct="1">
        <a:spcBef>
          <a:spcPct val="20000"/>
        </a:spcBef>
        <a:buFont typeface="Arial"/>
        <a:buChar char="•"/>
        <a:defRPr sz="1904" kern="1200">
          <a:solidFill>
            <a:schemeClr val="bg1"/>
          </a:solidFill>
          <a:latin typeface="+mn-lt"/>
          <a:ea typeface="+mn-ea"/>
          <a:cs typeface="+mn-cs"/>
        </a:defRPr>
      </a:lvl5pPr>
      <a:lvl6pPr marL="341943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15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867"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58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31" rtl="0" eaLnBrk="1" latinLnBrk="0" hangingPunct="1">
        <a:defRPr sz="2448" kern="1200">
          <a:solidFill>
            <a:schemeClr val="tx1"/>
          </a:solidFill>
          <a:latin typeface="+mn-lt"/>
          <a:ea typeface="+mn-ea"/>
          <a:cs typeface="+mn-cs"/>
        </a:defRPr>
      </a:lvl1pPr>
      <a:lvl2pPr marL="621716" algn="l" defTabSz="1243431" rtl="0" eaLnBrk="1" latinLnBrk="0" hangingPunct="1">
        <a:defRPr sz="2448" kern="1200">
          <a:solidFill>
            <a:schemeClr val="tx1"/>
          </a:solidFill>
          <a:latin typeface="+mn-lt"/>
          <a:ea typeface="+mn-ea"/>
          <a:cs typeface="+mn-cs"/>
        </a:defRPr>
      </a:lvl2pPr>
      <a:lvl3pPr marL="1243431" algn="l" defTabSz="1243431" rtl="0" eaLnBrk="1" latinLnBrk="0" hangingPunct="1">
        <a:defRPr sz="2448" kern="1200">
          <a:solidFill>
            <a:schemeClr val="tx1"/>
          </a:solidFill>
          <a:latin typeface="+mn-lt"/>
          <a:ea typeface="+mn-ea"/>
          <a:cs typeface="+mn-cs"/>
        </a:defRPr>
      </a:lvl3pPr>
      <a:lvl4pPr marL="1865146" algn="l" defTabSz="1243431" rtl="0" eaLnBrk="1" latinLnBrk="0" hangingPunct="1">
        <a:defRPr sz="2448" kern="1200">
          <a:solidFill>
            <a:schemeClr val="tx1"/>
          </a:solidFill>
          <a:latin typeface="+mn-lt"/>
          <a:ea typeface="+mn-ea"/>
          <a:cs typeface="+mn-cs"/>
        </a:defRPr>
      </a:lvl4pPr>
      <a:lvl5pPr marL="2486862" algn="l" defTabSz="1243431" rtl="0" eaLnBrk="1" latinLnBrk="0" hangingPunct="1">
        <a:defRPr sz="2448" kern="1200">
          <a:solidFill>
            <a:schemeClr val="tx1"/>
          </a:solidFill>
          <a:latin typeface="+mn-lt"/>
          <a:ea typeface="+mn-ea"/>
          <a:cs typeface="+mn-cs"/>
        </a:defRPr>
      </a:lvl5pPr>
      <a:lvl6pPr marL="3108578" algn="l" defTabSz="1243431" rtl="0" eaLnBrk="1" latinLnBrk="0" hangingPunct="1">
        <a:defRPr sz="2448" kern="1200">
          <a:solidFill>
            <a:schemeClr val="tx1"/>
          </a:solidFill>
          <a:latin typeface="+mn-lt"/>
          <a:ea typeface="+mn-ea"/>
          <a:cs typeface="+mn-cs"/>
        </a:defRPr>
      </a:lvl6pPr>
      <a:lvl7pPr marL="3730293" algn="l" defTabSz="1243431" rtl="0" eaLnBrk="1" latinLnBrk="0" hangingPunct="1">
        <a:defRPr sz="2448" kern="1200">
          <a:solidFill>
            <a:schemeClr val="tx1"/>
          </a:solidFill>
          <a:latin typeface="+mn-lt"/>
          <a:ea typeface="+mn-ea"/>
          <a:cs typeface="+mn-cs"/>
        </a:defRPr>
      </a:lvl7pPr>
      <a:lvl8pPr marL="4352008" algn="l" defTabSz="1243431" rtl="0" eaLnBrk="1" latinLnBrk="0" hangingPunct="1">
        <a:defRPr sz="2448" kern="1200">
          <a:solidFill>
            <a:schemeClr val="tx1"/>
          </a:solidFill>
          <a:latin typeface="+mn-lt"/>
          <a:ea typeface="+mn-ea"/>
          <a:cs typeface="+mn-cs"/>
        </a:defRPr>
      </a:lvl8pPr>
      <a:lvl9pPr marL="4973724" algn="l" defTabSz="1243431"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2.xml"/></Relationships>
</file>

<file path=ppt/slides/_rels/slide1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2.xml"/><Relationship Id="rId1" Type="http://schemas.openxmlformats.org/officeDocument/2006/relationships/slideLayout" Target="../slideLayouts/slideLayout166.xml"/></Relationships>
</file>

<file path=ppt/slides/_rels/slide1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3.xml"/><Relationship Id="rId1" Type="http://schemas.openxmlformats.org/officeDocument/2006/relationships/slideLayout" Target="../slideLayouts/slideLayout166.xml"/></Relationships>
</file>

<file path=ppt/slides/_rels/slide1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4.xml"/><Relationship Id="rId1" Type="http://schemas.openxmlformats.org/officeDocument/2006/relationships/slideLayout" Target="../slideLayouts/slideLayout166.xml"/><Relationship Id="rId4" Type="http://schemas.openxmlformats.org/officeDocument/2006/relationships/image" Target="../media/image92.emf"/></Relationships>
</file>

<file path=ppt/slides/_rels/slide1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5.xml"/><Relationship Id="rId1" Type="http://schemas.openxmlformats.org/officeDocument/2006/relationships/slideLayout" Target="../slideLayouts/slideLayout166.xml"/><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162.xml"/><Relationship Id="rId5" Type="http://schemas.openxmlformats.org/officeDocument/2006/relationships/image" Target="../media/image91.emf"/><Relationship Id="rId4" Type="http://schemas.openxmlformats.org/officeDocument/2006/relationships/image" Target="../media/image92.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1.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1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registry" TargetMode="External"/><Relationship Id="rId2" Type="http://schemas.openxmlformats.org/officeDocument/2006/relationships/notesSlide" Target="../notesSlides/notesSlide22.xml"/><Relationship Id="rId1" Type="http://schemas.openxmlformats.org/officeDocument/2006/relationships/slideLayout" Target="../slideLayouts/slideLayout162.xml"/><Relationship Id="rId5" Type="http://schemas.openxmlformats.org/officeDocument/2006/relationships/image" Target="../media/image95.png"/><Relationship Id="rId4" Type="http://schemas.openxmlformats.org/officeDocument/2006/relationships/hyperlink" Target="https://github.com/docker/distribu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3.xml"/><Relationship Id="rId1" Type="http://schemas.openxmlformats.org/officeDocument/2006/relationships/slideLayout" Target="../slideLayouts/slideLayout166.xml"/><Relationship Id="rId4" Type="http://schemas.openxmlformats.org/officeDocument/2006/relationships/image" Target="../media/image92.emf"/></Relationships>
</file>

<file path=ppt/slides/_rels/slide2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4.xml"/><Relationship Id="rId1" Type="http://schemas.openxmlformats.org/officeDocument/2006/relationships/slideLayout" Target="../slideLayouts/slideLayout166.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2.emf"/></Relationships>
</file>

<file path=ppt/slides/_rels/slide2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5.xml"/><Relationship Id="rId1" Type="http://schemas.openxmlformats.org/officeDocument/2006/relationships/slideLayout" Target="../slideLayouts/slideLayout166.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2.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2.xml"/></Relationships>
</file>

<file path=ppt/slides/_rels/slide2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8.xml"/><Relationship Id="rId1" Type="http://schemas.openxmlformats.org/officeDocument/2006/relationships/slideLayout" Target="../slideLayouts/slideLayout1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2.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1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163.xml"/><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2.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163.xml"/><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38.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39.xml"/><Relationship Id="rId1" Type="http://schemas.openxmlformats.org/officeDocument/2006/relationships/slideLayout" Target="../slideLayouts/slideLayout165.xml"/><Relationship Id="rId4" Type="http://schemas.openxmlformats.org/officeDocument/2006/relationships/image" Target="../media/image10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1.xml"/></Relationships>
</file>

<file path=ppt/slides/_rels/slide40.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40.xml"/><Relationship Id="rId1" Type="http://schemas.openxmlformats.org/officeDocument/2006/relationships/slideLayout" Target="../slideLayouts/slideLayout161.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1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2.xml"/></Relationships>
</file>

<file path=ppt/slides/_rels/slide4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43.xml"/><Relationship Id="rId1" Type="http://schemas.openxmlformats.org/officeDocument/2006/relationships/slideLayout" Target="../slideLayouts/slideLayout165.xml"/></Relationships>
</file>

<file path=ppt/slides/_rels/slide44.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44.xml"/><Relationship Id="rId1" Type="http://schemas.openxmlformats.org/officeDocument/2006/relationships/slideLayout" Target="../slideLayouts/slideLayout165.xml"/><Relationship Id="rId4" Type="http://schemas.openxmlformats.org/officeDocument/2006/relationships/image" Target="../media/image108.JPG"/></Relationships>
</file>

<file path=ppt/slides/_rels/slide4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45.xml"/><Relationship Id="rId1" Type="http://schemas.openxmlformats.org/officeDocument/2006/relationships/slideLayout" Target="../slideLayouts/slideLayout16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4.xml"/></Relationships>
</file>

<file path=ppt/slides/_rels/slide4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47.xml"/><Relationship Id="rId1" Type="http://schemas.openxmlformats.org/officeDocument/2006/relationships/slideLayout" Target="../slideLayouts/slideLayout166.xml"/><Relationship Id="rId5" Type="http://schemas.openxmlformats.org/officeDocument/2006/relationships/image" Target="../media/image112.JPG"/><Relationship Id="rId4" Type="http://schemas.openxmlformats.org/officeDocument/2006/relationships/image" Target="../media/image111.JPG"/></Relationships>
</file>

<file path=ppt/slides/_rels/slide48.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48.xml"/><Relationship Id="rId1" Type="http://schemas.openxmlformats.org/officeDocument/2006/relationships/slideLayout" Target="../slideLayouts/slideLayout166.xml"/><Relationship Id="rId5" Type="http://schemas.openxmlformats.org/officeDocument/2006/relationships/image" Target="../media/image115.JPG"/><Relationship Id="rId4" Type="http://schemas.openxmlformats.org/officeDocument/2006/relationships/image" Target="../media/image114.JPG"/></Relationships>
</file>

<file path=ppt/slides/_rels/slide49.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49.xml"/><Relationship Id="rId1" Type="http://schemas.openxmlformats.org/officeDocument/2006/relationships/slideLayout" Target="../slideLayouts/slideLayout166.xml"/><Relationship Id="rId4" Type="http://schemas.openxmlformats.org/officeDocument/2006/relationships/image" Target="../media/image117.JPG"/></Relationships>
</file>

<file path=ppt/slides/_rels/slide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1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0.xml"/></Relationships>
</file>

<file path=ppt/slides/_rels/slide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68.xml"/><Relationship Id="rId5" Type="http://schemas.openxmlformats.org/officeDocument/2006/relationships/image" Target="../media/image90.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Containers at Scale with Kubernetes, Docker and Azure</a:t>
            </a:r>
            <a:endParaRPr lang="en-US" dirty="0"/>
          </a:p>
        </p:txBody>
      </p:sp>
      <p:sp>
        <p:nvSpPr>
          <p:cNvPr id="10" name="Text Placeholder 9"/>
          <p:cNvSpPr>
            <a:spLocks noGrp="1"/>
          </p:cNvSpPr>
          <p:nvPr>
            <p:ph type="body" sz="quarter" idx="10"/>
          </p:nvPr>
        </p:nvSpPr>
        <p:spPr>
          <a:xfrm>
            <a:off x="621824" y="2863096"/>
            <a:ext cx="11192828" cy="2435795"/>
          </a:xfrm>
        </p:spPr>
        <p:txBody>
          <a:bodyPr/>
          <a:lstStyle/>
          <a:p>
            <a:r>
              <a:rPr lang="en-US" dirty="0"/>
              <a:t>Jennelle Crothers</a:t>
            </a:r>
            <a:br>
              <a:rPr lang="en-US" dirty="0"/>
            </a:br>
            <a:r>
              <a:rPr lang="en-US" dirty="0"/>
              <a:t>Sr. Technical Evangelist - Microsoft</a:t>
            </a:r>
            <a:br>
              <a:rPr lang="en-US" dirty="0"/>
            </a:br>
            <a:r>
              <a:rPr lang="en-US" dirty="0"/>
              <a:t>www.techbunny.com| @jkc137</a:t>
            </a:r>
            <a:br>
              <a:rPr lang="en-US" dirty="0"/>
            </a:br>
            <a:r>
              <a:rPr lang="en-US" dirty="0"/>
              <a:t>Jennelle.Crothers@Microsoft.com</a:t>
            </a:r>
          </a:p>
        </p:txBody>
      </p:sp>
      <p:cxnSp>
        <p:nvCxnSpPr>
          <p:cNvPr id="3" name="Straight Connector 2">
            <a:extLst>
              <a:ext uri="{FF2B5EF4-FFF2-40B4-BE49-F238E27FC236}">
                <a16:creationId xmlns:a16="http://schemas.microsoft.com/office/drawing/2014/main" id="{05DEC37F-89B9-A845-8197-2B42575F642D}"/>
              </a:ext>
            </a:extLst>
          </p:cNvPr>
          <p:cNvCxnSpPr/>
          <p:nvPr/>
        </p:nvCxnSpPr>
        <p:spPr>
          <a:xfrm>
            <a:off x="292320" y="2137215"/>
            <a:ext cx="1189069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711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containers a few different ways…</a:t>
            </a:r>
          </a:p>
        </p:txBody>
      </p:sp>
      <p:sp>
        <p:nvSpPr>
          <p:cNvPr id="3" name="Text Placeholder 2"/>
          <p:cNvSpPr>
            <a:spLocks noGrp="1"/>
          </p:cNvSpPr>
          <p:nvPr>
            <p:ph idx="1"/>
          </p:nvPr>
        </p:nvSpPr>
        <p:spPr/>
        <p:txBody>
          <a:bodyPr/>
          <a:lstStyle/>
          <a:p>
            <a:r>
              <a:rPr lang="en-US" dirty="0"/>
              <a:t>Build Your Own Infrastructure (BYOI)</a:t>
            </a:r>
          </a:p>
          <a:p>
            <a:pPr lvl="1"/>
            <a:r>
              <a:rPr lang="en-US" dirty="0"/>
              <a:t>On Bare Metal</a:t>
            </a:r>
          </a:p>
          <a:p>
            <a:pPr lvl="1"/>
            <a:r>
              <a:rPr lang="en-US" dirty="0"/>
              <a:t>On IaaS (Azure, AWS, </a:t>
            </a:r>
            <a:r>
              <a:rPr lang="en-US" dirty="0" err="1"/>
              <a:t>etc</a:t>
            </a:r>
            <a:r>
              <a:rPr lang="en-US" dirty="0"/>
              <a:t>)</a:t>
            </a:r>
          </a:p>
          <a:p>
            <a:r>
              <a:rPr lang="en-US" dirty="0"/>
              <a:t>On a “Container Service”</a:t>
            </a:r>
          </a:p>
          <a:p>
            <a:pPr lvl="1"/>
            <a:r>
              <a:rPr lang="en-US" dirty="0"/>
              <a:t>You pick the Orchestrator</a:t>
            </a:r>
          </a:p>
          <a:p>
            <a:pPr lvl="1"/>
            <a:r>
              <a:rPr lang="en-US" dirty="0"/>
              <a:t>The servers are “hosted” by your cloud provider (Their IaaS is your SaaS)</a:t>
            </a:r>
          </a:p>
          <a:p>
            <a:pPr lvl="1"/>
            <a:r>
              <a:rPr lang="en-US" dirty="0"/>
              <a:t>BYO on Azure with Azure Container Engine</a:t>
            </a:r>
          </a:p>
          <a:p>
            <a:r>
              <a:rPr lang="en-US" dirty="0"/>
              <a:t>As part of a Microservices “fabric” deployment</a:t>
            </a:r>
          </a:p>
          <a:p>
            <a:pPr marL="0" indent="0">
              <a:buNone/>
            </a:pPr>
            <a:endParaRPr lang="en-US" dirty="0"/>
          </a:p>
        </p:txBody>
      </p:sp>
    </p:spTree>
    <p:extLst>
      <p:ext uri="{BB962C8B-B14F-4D97-AF65-F5344CB8AC3E}">
        <p14:creationId xmlns:p14="http://schemas.microsoft.com/office/powerpoint/2010/main" val="120553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BB9A-2468-4161-8799-B498E0D32945}"/>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0A5F6D8A-B7C1-4BCD-B28A-F4448FC14372}"/>
              </a:ext>
            </a:extLst>
          </p:cNvPr>
          <p:cNvSpPr>
            <a:spLocks noGrp="1"/>
          </p:cNvSpPr>
          <p:nvPr>
            <p:ph idx="1"/>
          </p:nvPr>
        </p:nvSpPr>
        <p:spPr/>
        <p:txBody>
          <a:bodyPr/>
          <a:lstStyle/>
          <a:p>
            <a:r>
              <a:rPr lang="en-US" dirty="0"/>
              <a:t>Containers and Common Cloud Computing Models</a:t>
            </a:r>
          </a:p>
          <a:p>
            <a:r>
              <a:rPr lang="en-US" dirty="0">
                <a:solidFill>
                  <a:schemeClr val="accent2"/>
                </a:solidFill>
              </a:rPr>
              <a:t>Getting Started (with Docker)</a:t>
            </a:r>
          </a:p>
          <a:p>
            <a:r>
              <a:rPr lang="en-US" dirty="0"/>
              <a:t>Using Azure Registry</a:t>
            </a:r>
          </a:p>
          <a:p>
            <a:r>
              <a:rPr lang="en-US" dirty="0"/>
              <a:t>To the Cloud with Azure Container Instances</a:t>
            </a:r>
          </a:p>
          <a:p>
            <a:r>
              <a:rPr lang="en-US" dirty="0"/>
              <a:t>What does a Container Service do for me?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76850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at the smallest scale…</a:t>
            </a:r>
          </a:p>
        </p:txBody>
      </p:sp>
      <p:pic>
        <p:nvPicPr>
          <p:cNvPr id="4" name="Picture 3"/>
          <p:cNvPicPr>
            <a:picLocks noChangeAspect="1"/>
          </p:cNvPicPr>
          <p:nvPr/>
        </p:nvPicPr>
        <p:blipFill>
          <a:blip r:embed="rId3"/>
          <a:stretch>
            <a:fillRect/>
          </a:stretch>
        </p:blipFill>
        <p:spPr>
          <a:xfrm>
            <a:off x="2517495" y="1805735"/>
            <a:ext cx="2035081" cy="1172004"/>
          </a:xfrm>
          <a:prstGeom prst="rect">
            <a:avLst/>
          </a:prstGeom>
        </p:spPr>
      </p:pic>
      <p:sp>
        <p:nvSpPr>
          <p:cNvPr id="5" name="TextBox 4"/>
          <p:cNvSpPr txBox="1"/>
          <p:nvPr/>
        </p:nvSpPr>
        <p:spPr>
          <a:xfrm>
            <a:off x="4541837" y="1668462"/>
            <a:ext cx="5562600" cy="1197251"/>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bg1"/>
                </a:solidFill>
              </a:rPr>
              <a:t>Docker for Windows (or Mac)</a:t>
            </a:r>
          </a:p>
          <a:p>
            <a:pPr>
              <a:lnSpc>
                <a:spcPct val="90000"/>
              </a:lnSpc>
              <a:spcAft>
                <a:spcPts val="600"/>
              </a:spcAft>
            </a:pPr>
            <a:r>
              <a:rPr lang="en-US" dirty="0">
                <a:solidFill>
                  <a:schemeClr val="bg1"/>
                </a:solidFill>
              </a:rPr>
              <a:t>Images: Local Machine, Public or Private Registry</a:t>
            </a:r>
          </a:p>
          <a:p>
            <a:pPr>
              <a:lnSpc>
                <a:spcPct val="90000"/>
              </a:lnSpc>
              <a:spcAft>
                <a:spcPts val="600"/>
              </a:spcAft>
            </a:pPr>
            <a:r>
              <a:rPr lang="en-US" dirty="0">
                <a:solidFill>
                  <a:schemeClr val="bg1"/>
                </a:solidFill>
              </a:rPr>
              <a:t>Deployment: Local Machine</a:t>
            </a:r>
          </a:p>
        </p:txBody>
      </p:sp>
      <p:sp>
        <p:nvSpPr>
          <p:cNvPr id="7" name="TextBox 6"/>
          <p:cNvSpPr txBox="1"/>
          <p:nvPr/>
        </p:nvSpPr>
        <p:spPr>
          <a:xfrm>
            <a:off x="503237" y="1838138"/>
            <a:ext cx="19050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Everything Local</a:t>
            </a:r>
          </a:p>
        </p:txBody>
      </p:sp>
    </p:spTree>
    <p:extLst>
      <p:ext uri="{BB962C8B-B14F-4D97-AF65-F5344CB8AC3E}">
        <p14:creationId xmlns:p14="http://schemas.microsoft.com/office/powerpoint/2010/main" val="204834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at the smallest scale…</a:t>
            </a:r>
          </a:p>
        </p:txBody>
      </p:sp>
      <p:pic>
        <p:nvPicPr>
          <p:cNvPr id="4" name="Picture 3"/>
          <p:cNvPicPr>
            <a:picLocks noChangeAspect="1"/>
          </p:cNvPicPr>
          <p:nvPr/>
        </p:nvPicPr>
        <p:blipFill>
          <a:blip r:embed="rId3"/>
          <a:stretch>
            <a:fillRect/>
          </a:stretch>
        </p:blipFill>
        <p:spPr>
          <a:xfrm>
            <a:off x="2517495" y="1805735"/>
            <a:ext cx="2035081" cy="1172004"/>
          </a:xfrm>
          <a:prstGeom prst="rect">
            <a:avLst/>
          </a:prstGeom>
        </p:spPr>
      </p:pic>
      <p:sp>
        <p:nvSpPr>
          <p:cNvPr id="5" name="TextBox 4"/>
          <p:cNvSpPr txBox="1"/>
          <p:nvPr/>
        </p:nvSpPr>
        <p:spPr>
          <a:xfrm>
            <a:off x="4541837" y="1668462"/>
            <a:ext cx="5562600" cy="1197251"/>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bg1"/>
                </a:solidFill>
              </a:rPr>
              <a:t>Docker for Windows (or Mac)</a:t>
            </a:r>
          </a:p>
          <a:p>
            <a:pPr>
              <a:lnSpc>
                <a:spcPct val="90000"/>
              </a:lnSpc>
              <a:spcAft>
                <a:spcPts val="600"/>
              </a:spcAft>
            </a:pPr>
            <a:r>
              <a:rPr lang="en-US" dirty="0">
                <a:solidFill>
                  <a:schemeClr val="bg1"/>
                </a:solidFill>
              </a:rPr>
              <a:t>Images: Local Machine, Public or Private Registry</a:t>
            </a:r>
          </a:p>
          <a:p>
            <a:pPr>
              <a:lnSpc>
                <a:spcPct val="90000"/>
              </a:lnSpc>
              <a:spcAft>
                <a:spcPts val="600"/>
              </a:spcAft>
            </a:pPr>
            <a:r>
              <a:rPr lang="en-US" dirty="0">
                <a:solidFill>
                  <a:schemeClr val="bg1"/>
                </a:solidFill>
              </a:rPr>
              <a:t>Deployment: Local Machine</a:t>
            </a:r>
          </a:p>
        </p:txBody>
      </p:sp>
      <p:sp>
        <p:nvSpPr>
          <p:cNvPr id="7" name="TextBox 6"/>
          <p:cNvSpPr txBox="1"/>
          <p:nvPr/>
        </p:nvSpPr>
        <p:spPr>
          <a:xfrm>
            <a:off x="503237" y="1838138"/>
            <a:ext cx="19050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Everything Local</a:t>
            </a:r>
          </a:p>
        </p:txBody>
      </p:sp>
      <p:sp>
        <p:nvSpPr>
          <p:cNvPr id="8" name="Content Placeholder 2">
            <a:extLst>
              <a:ext uri="{FF2B5EF4-FFF2-40B4-BE49-F238E27FC236}">
                <a16:creationId xmlns:a16="http://schemas.microsoft.com/office/drawing/2014/main" id="{A808262D-5080-4784-980D-B071253C6A16}"/>
              </a:ext>
            </a:extLst>
          </p:cNvPr>
          <p:cNvSpPr txBox="1">
            <a:spLocks/>
          </p:cNvSpPr>
          <p:nvPr/>
        </p:nvSpPr>
        <p:spPr>
          <a:xfrm>
            <a:off x="753030" y="3190679"/>
            <a:ext cx="10930415" cy="2897383"/>
          </a:xfrm>
          <a:prstGeom prst="rect">
            <a:avLst/>
          </a:prstGeom>
        </p:spPr>
        <p:txBody>
          <a:bodyPr/>
          <a:lstStyle>
            <a:lvl1pPr marL="466287" indent="-466287" algn="l" defTabSz="1243431" rtl="0" eaLnBrk="1" latinLnBrk="0" hangingPunct="1">
              <a:spcBef>
                <a:spcPct val="20000"/>
              </a:spcBef>
              <a:buFont typeface="Arial" pitchFamily="34" charset="0"/>
              <a:buChar char="•"/>
              <a:defRPr sz="3264" kern="1200">
                <a:solidFill>
                  <a:schemeClr val="bg1"/>
                </a:solidFill>
                <a:latin typeface="+mn-lt"/>
                <a:ea typeface="+mn-ea"/>
                <a:cs typeface="+mn-cs"/>
              </a:defRPr>
            </a:lvl1pPr>
            <a:lvl2pPr marL="1010287" indent="-388572" algn="l" defTabSz="1243431" rtl="0" eaLnBrk="1" latinLnBrk="0" hangingPunct="1">
              <a:spcBef>
                <a:spcPct val="20000"/>
              </a:spcBef>
              <a:buFont typeface="Arial"/>
              <a:buChar char="•"/>
              <a:defRPr sz="2448" kern="1200">
                <a:solidFill>
                  <a:schemeClr val="bg1"/>
                </a:solidFill>
                <a:latin typeface="+mn-lt"/>
                <a:ea typeface="+mn-ea"/>
                <a:cs typeface="+mn-cs"/>
              </a:defRPr>
            </a:lvl2pPr>
            <a:lvl3pPr marL="1554289" indent="-310857" algn="l" defTabSz="1243431" rtl="0" eaLnBrk="1" latinLnBrk="0" hangingPunct="1">
              <a:spcBef>
                <a:spcPct val="20000"/>
              </a:spcBef>
              <a:buFont typeface="Arial" pitchFamily="34" charset="0"/>
              <a:buChar char="•"/>
              <a:defRPr sz="1904" kern="1200">
                <a:solidFill>
                  <a:schemeClr val="bg1"/>
                </a:solidFill>
                <a:latin typeface="+mn-lt"/>
                <a:ea typeface="+mn-ea"/>
                <a:cs typeface="+mn-cs"/>
              </a:defRPr>
            </a:lvl3pPr>
            <a:lvl4pPr marL="2253719" indent="-388572" algn="l" defTabSz="1243431" rtl="0" eaLnBrk="1" latinLnBrk="0" hangingPunct="1">
              <a:spcBef>
                <a:spcPct val="20000"/>
              </a:spcBef>
              <a:buFont typeface="Arial"/>
              <a:buChar char="•"/>
              <a:defRPr sz="1904" kern="1200">
                <a:solidFill>
                  <a:schemeClr val="bg1"/>
                </a:solidFill>
                <a:latin typeface="+mn-lt"/>
                <a:ea typeface="+mn-ea"/>
                <a:cs typeface="+mn-cs"/>
              </a:defRPr>
            </a:lvl4pPr>
            <a:lvl5pPr marL="2875435" indent="-388572" algn="l" defTabSz="1243431" rtl="0" eaLnBrk="1" latinLnBrk="0" hangingPunct="1">
              <a:spcBef>
                <a:spcPct val="20000"/>
              </a:spcBef>
              <a:buFont typeface="Arial"/>
              <a:buChar char="•"/>
              <a:defRPr sz="1904" kern="1200">
                <a:solidFill>
                  <a:schemeClr val="bg1"/>
                </a:solidFill>
                <a:latin typeface="+mn-lt"/>
                <a:ea typeface="+mn-ea"/>
                <a:cs typeface="+mn-cs"/>
              </a:defRPr>
            </a:lvl5pPr>
            <a:lvl6pPr marL="341943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15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867"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58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dirty="0"/>
              <a:t>Consistent development environment; reduces the “works on my machine” problem.</a:t>
            </a:r>
          </a:p>
          <a:p>
            <a:r>
              <a:rPr lang="en-US" dirty="0"/>
              <a:t>Allows for containers to be source controlled as programming artifacts.</a:t>
            </a:r>
          </a:p>
        </p:txBody>
      </p:sp>
    </p:spTree>
    <p:extLst>
      <p:ext uri="{BB962C8B-B14F-4D97-AF65-F5344CB8AC3E}">
        <p14:creationId xmlns:p14="http://schemas.microsoft.com/office/powerpoint/2010/main" val="240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beyond development</a:t>
            </a:r>
          </a:p>
        </p:txBody>
      </p:sp>
      <p:pic>
        <p:nvPicPr>
          <p:cNvPr id="6" name="Picture 5"/>
          <p:cNvPicPr>
            <a:picLocks noChangeAspect="1"/>
          </p:cNvPicPr>
          <p:nvPr/>
        </p:nvPicPr>
        <p:blipFill>
          <a:blip r:embed="rId3"/>
          <a:stretch>
            <a:fillRect/>
          </a:stretch>
        </p:blipFill>
        <p:spPr>
          <a:xfrm>
            <a:off x="2473605" y="1836150"/>
            <a:ext cx="2035081" cy="1172004"/>
          </a:xfrm>
          <a:prstGeom prst="rect">
            <a:avLst/>
          </a:prstGeom>
        </p:spPr>
      </p:pic>
      <p:sp>
        <p:nvSpPr>
          <p:cNvPr id="8" name="TextBox 7"/>
          <p:cNvSpPr txBox="1"/>
          <p:nvPr/>
        </p:nvSpPr>
        <p:spPr>
          <a:xfrm>
            <a:off x="568605" y="1942020"/>
            <a:ext cx="19050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Deploy to Server</a:t>
            </a:r>
          </a:p>
        </p:txBody>
      </p:sp>
      <p:pic>
        <p:nvPicPr>
          <p:cNvPr id="13" name="Picture 12"/>
          <p:cNvPicPr>
            <a:picLocks noChangeAspect="1"/>
          </p:cNvPicPr>
          <p:nvPr/>
        </p:nvPicPr>
        <p:blipFill>
          <a:blip r:embed="rId4"/>
          <a:stretch>
            <a:fillRect/>
          </a:stretch>
        </p:blipFill>
        <p:spPr>
          <a:xfrm>
            <a:off x="6413686" y="1745036"/>
            <a:ext cx="849794" cy="1617348"/>
          </a:xfrm>
          <a:prstGeom prst="rect">
            <a:avLst/>
          </a:prstGeom>
        </p:spPr>
      </p:pic>
      <p:grpSp>
        <p:nvGrpSpPr>
          <p:cNvPr id="14" name="Group 13"/>
          <p:cNvGrpSpPr/>
          <p:nvPr/>
        </p:nvGrpSpPr>
        <p:grpSpPr>
          <a:xfrm>
            <a:off x="6599237" y="1671060"/>
            <a:ext cx="1592263" cy="849312"/>
            <a:chOff x="1506538" y="2659064"/>
            <a:chExt cx="1592263" cy="849312"/>
          </a:xfrm>
        </p:grpSpPr>
        <p:sp>
          <p:nvSpPr>
            <p:cNvPr id="15" name="Freeform 591"/>
            <p:cNvSpPr>
              <a:spLocks/>
            </p:cNvSpPr>
            <p:nvPr/>
          </p:nvSpPr>
          <p:spPr bwMode="auto">
            <a:xfrm>
              <a:off x="2336801" y="3165476"/>
              <a:ext cx="592138" cy="314325"/>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92"/>
            <p:cNvSpPr>
              <a:spLocks/>
            </p:cNvSpPr>
            <p:nvPr/>
          </p:nvSpPr>
          <p:spPr bwMode="auto">
            <a:xfrm>
              <a:off x="2146301" y="2659064"/>
              <a:ext cx="952500" cy="384175"/>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93"/>
            <p:cNvSpPr>
              <a:spLocks/>
            </p:cNvSpPr>
            <p:nvPr/>
          </p:nvSpPr>
          <p:spPr bwMode="auto">
            <a:xfrm>
              <a:off x="1506538" y="3200401"/>
              <a:ext cx="546100" cy="307975"/>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0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0"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Arrow: Right 17"/>
          <p:cNvSpPr/>
          <p:nvPr/>
        </p:nvSpPr>
        <p:spPr bwMode="auto">
          <a:xfrm>
            <a:off x="5075237" y="2064750"/>
            <a:ext cx="838200" cy="3574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1972562" y="2931054"/>
            <a:ext cx="4191000" cy="871008"/>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Docker for Windows (or Mac)</a:t>
            </a:r>
          </a:p>
          <a:p>
            <a:pPr>
              <a:lnSpc>
                <a:spcPct val="90000"/>
              </a:lnSpc>
              <a:spcAft>
                <a:spcPts val="600"/>
              </a:spcAft>
            </a:pPr>
            <a:r>
              <a:rPr lang="en-US" dirty="0">
                <a:gradFill>
                  <a:gsLst>
                    <a:gs pos="2917">
                      <a:schemeClr val="tx1"/>
                    </a:gs>
                    <a:gs pos="30000">
                      <a:schemeClr val="tx1"/>
                    </a:gs>
                  </a:gsLst>
                  <a:lin ang="5400000" scaled="0"/>
                </a:gradFill>
              </a:rPr>
              <a:t>Images: Local Machine</a:t>
            </a:r>
          </a:p>
        </p:txBody>
      </p:sp>
      <p:sp>
        <p:nvSpPr>
          <p:cNvPr id="20" name="TextBox 19"/>
          <p:cNvSpPr txBox="1"/>
          <p:nvPr/>
        </p:nvSpPr>
        <p:spPr>
          <a:xfrm>
            <a:off x="7266188" y="2550054"/>
            <a:ext cx="4191000" cy="871008"/>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bg1"/>
                </a:solidFill>
              </a:rPr>
              <a:t>Container Host (</a:t>
            </a:r>
            <a:r>
              <a:rPr lang="en-US" b="1" dirty="0" err="1">
                <a:solidFill>
                  <a:schemeClr val="bg1"/>
                </a:solidFill>
              </a:rPr>
              <a:t>docker</a:t>
            </a:r>
            <a:r>
              <a:rPr lang="en-US" b="1" dirty="0">
                <a:solidFill>
                  <a:schemeClr val="bg1"/>
                </a:solidFill>
              </a:rPr>
              <a:t>-engine)</a:t>
            </a:r>
          </a:p>
          <a:p>
            <a:pPr>
              <a:lnSpc>
                <a:spcPct val="90000"/>
              </a:lnSpc>
              <a:spcAft>
                <a:spcPts val="600"/>
              </a:spcAft>
            </a:pPr>
            <a:r>
              <a:rPr lang="en-US" dirty="0">
                <a:solidFill>
                  <a:schemeClr val="bg1"/>
                </a:solidFill>
              </a:rPr>
              <a:t>Deployment: Local Server or IaaS</a:t>
            </a:r>
          </a:p>
        </p:txBody>
      </p:sp>
    </p:spTree>
    <p:extLst>
      <p:ext uri="{BB962C8B-B14F-4D97-AF65-F5344CB8AC3E}">
        <p14:creationId xmlns:p14="http://schemas.microsoft.com/office/powerpoint/2010/main" val="260917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scale up for production</a:t>
            </a:r>
          </a:p>
        </p:txBody>
      </p:sp>
      <p:sp>
        <p:nvSpPr>
          <p:cNvPr id="7" name="TextBox 6"/>
          <p:cNvSpPr txBox="1"/>
          <p:nvPr/>
        </p:nvSpPr>
        <p:spPr>
          <a:xfrm>
            <a:off x="503237" y="1838138"/>
            <a:ext cx="23622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Scale Your Own Infrastructure</a:t>
            </a:r>
          </a:p>
        </p:txBody>
      </p:sp>
      <p:sp>
        <p:nvSpPr>
          <p:cNvPr id="8" name="TextBox 7"/>
          <p:cNvSpPr txBox="1"/>
          <p:nvPr/>
        </p:nvSpPr>
        <p:spPr>
          <a:xfrm>
            <a:off x="731837" y="3969005"/>
            <a:ext cx="19050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Container Services</a:t>
            </a:r>
          </a:p>
        </p:txBody>
      </p:sp>
      <p:sp>
        <p:nvSpPr>
          <p:cNvPr id="19" name="TextBox 18"/>
          <p:cNvSpPr txBox="1"/>
          <p:nvPr/>
        </p:nvSpPr>
        <p:spPr>
          <a:xfrm>
            <a:off x="1972562" y="4958039"/>
            <a:ext cx="4191000" cy="544765"/>
          </a:xfrm>
          <a:prstGeom prst="rect">
            <a:avLst/>
          </a:prstGeom>
          <a:noFill/>
        </p:spPr>
        <p:txBody>
          <a:bodyPr wrap="square" lIns="182880" tIns="146304" rIns="182880" bIns="146304" rtlCol="0">
            <a:spAutoFit/>
          </a:bodyPr>
          <a:lstStyle/>
          <a:p>
            <a:pPr>
              <a:lnSpc>
                <a:spcPct val="90000"/>
              </a:lnSpc>
              <a:spcAft>
                <a:spcPts val="600"/>
              </a:spcAft>
            </a:pPr>
            <a:endParaRPr lang="en-US" dirty="0">
              <a:gradFill>
                <a:gsLst>
                  <a:gs pos="2917">
                    <a:schemeClr val="tx1"/>
                  </a:gs>
                  <a:gs pos="30000">
                    <a:schemeClr val="tx1"/>
                  </a:gs>
                </a:gsLst>
                <a:lin ang="5400000" scaled="0"/>
              </a:gradFill>
            </a:endParaRPr>
          </a:p>
        </p:txBody>
      </p:sp>
      <p:pic>
        <p:nvPicPr>
          <p:cNvPr id="21" name="Picture 20"/>
          <p:cNvPicPr>
            <a:picLocks noChangeAspect="1"/>
          </p:cNvPicPr>
          <p:nvPr/>
        </p:nvPicPr>
        <p:blipFill>
          <a:blip r:embed="rId3"/>
          <a:stretch>
            <a:fillRect/>
          </a:stretch>
        </p:blipFill>
        <p:spPr>
          <a:xfrm>
            <a:off x="2941637" y="1727514"/>
            <a:ext cx="849794" cy="1617348"/>
          </a:xfrm>
          <a:prstGeom prst="rect">
            <a:avLst/>
          </a:prstGeom>
        </p:spPr>
      </p:pic>
      <p:pic>
        <p:nvPicPr>
          <p:cNvPr id="22" name="Picture 21"/>
          <p:cNvPicPr>
            <a:picLocks noChangeAspect="1"/>
          </p:cNvPicPr>
          <p:nvPr/>
        </p:nvPicPr>
        <p:blipFill>
          <a:blip r:embed="rId3"/>
          <a:stretch>
            <a:fillRect/>
          </a:stretch>
        </p:blipFill>
        <p:spPr>
          <a:xfrm>
            <a:off x="3768243" y="1727514"/>
            <a:ext cx="849794" cy="1617348"/>
          </a:xfrm>
          <a:prstGeom prst="rect">
            <a:avLst/>
          </a:prstGeom>
        </p:spPr>
      </p:pic>
      <p:pic>
        <p:nvPicPr>
          <p:cNvPr id="23" name="Picture 22"/>
          <p:cNvPicPr>
            <a:picLocks noChangeAspect="1"/>
          </p:cNvPicPr>
          <p:nvPr/>
        </p:nvPicPr>
        <p:blipFill>
          <a:blip r:embed="rId3"/>
          <a:stretch>
            <a:fillRect/>
          </a:stretch>
        </p:blipFill>
        <p:spPr>
          <a:xfrm>
            <a:off x="4606443" y="1727514"/>
            <a:ext cx="849794" cy="1617348"/>
          </a:xfrm>
          <a:prstGeom prst="rect">
            <a:avLst/>
          </a:prstGeom>
        </p:spPr>
      </p:pic>
      <p:sp>
        <p:nvSpPr>
          <p:cNvPr id="24" name="TextBox 23"/>
          <p:cNvSpPr txBox="1"/>
          <p:nvPr/>
        </p:nvSpPr>
        <p:spPr>
          <a:xfrm>
            <a:off x="6218237" y="1758003"/>
            <a:ext cx="5181600" cy="152349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bg1"/>
                </a:solidFill>
              </a:rPr>
              <a:t>Clustered Container Host </a:t>
            </a:r>
            <a:endParaRPr lang="en-US" dirty="0">
              <a:solidFill>
                <a:schemeClr val="bg1"/>
              </a:solidFill>
            </a:endParaRPr>
          </a:p>
          <a:p>
            <a:pPr>
              <a:lnSpc>
                <a:spcPct val="90000"/>
              </a:lnSpc>
              <a:spcAft>
                <a:spcPts val="600"/>
              </a:spcAft>
            </a:pPr>
            <a:r>
              <a:rPr lang="en-US" dirty="0">
                <a:solidFill>
                  <a:schemeClr val="bg1"/>
                </a:solidFill>
              </a:rPr>
              <a:t>Deployment: Local Servers or IaaS</a:t>
            </a:r>
          </a:p>
          <a:p>
            <a:pPr>
              <a:lnSpc>
                <a:spcPct val="90000"/>
              </a:lnSpc>
              <a:spcAft>
                <a:spcPts val="600"/>
              </a:spcAft>
            </a:pPr>
            <a:r>
              <a:rPr lang="en-US" dirty="0">
                <a:solidFill>
                  <a:schemeClr val="bg1"/>
                </a:solidFill>
              </a:rPr>
              <a:t>Add an Orchestrator </a:t>
            </a:r>
          </a:p>
          <a:p>
            <a:pPr>
              <a:lnSpc>
                <a:spcPct val="90000"/>
              </a:lnSpc>
              <a:spcAft>
                <a:spcPts val="600"/>
              </a:spcAft>
            </a:pPr>
            <a:r>
              <a:rPr lang="en-US" dirty="0">
                <a:solidFill>
                  <a:schemeClr val="bg1"/>
                </a:solidFill>
              </a:rPr>
              <a:t>(Optional) Use Scale-Sets</a:t>
            </a:r>
          </a:p>
        </p:txBody>
      </p:sp>
      <p:grpSp>
        <p:nvGrpSpPr>
          <p:cNvPr id="25" name="Group 24"/>
          <p:cNvGrpSpPr/>
          <p:nvPr/>
        </p:nvGrpSpPr>
        <p:grpSpPr>
          <a:xfrm>
            <a:off x="4279105" y="1413482"/>
            <a:ext cx="1592263" cy="849312"/>
            <a:chOff x="1506538" y="2659064"/>
            <a:chExt cx="1592263" cy="849312"/>
          </a:xfrm>
        </p:grpSpPr>
        <p:sp>
          <p:nvSpPr>
            <p:cNvPr id="26" name="Freeform 591"/>
            <p:cNvSpPr>
              <a:spLocks/>
            </p:cNvSpPr>
            <p:nvPr/>
          </p:nvSpPr>
          <p:spPr bwMode="auto">
            <a:xfrm>
              <a:off x="2336801" y="3165476"/>
              <a:ext cx="592138" cy="314325"/>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92"/>
            <p:cNvSpPr>
              <a:spLocks/>
            </p:cNvSpPr>
            <p:nvPr/>
          </p:nvSpPr>
          <p:spPr bwMode="auto">
            <a:xfrm>
              <a:off x="2146301" y="2659064"/>
              <a:ext cx="952500" cy="384175"/>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93"/>
            <p:cNvSpPr>
              <a:spLocks/>
            </p:cNvSpPr>
            <p:nvPr/>
          </p:nvSpPr>
          <p:spPr bwMode="auto">
            <a:xfrm>
              <a:off x="1506538" y="3200401"/>
              <a:ext cx="546100" cy="307975"/>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0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0"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p:cNvPicPr>
            <a:picLocks noChangeAspect="1"/>
          </p:cNvPicPr>
          <p:nvPr/>
        </p:nvPicPr>
        <p:blipFill>
          <a:blip r:embed="rId4"/>
          <a:stretch>
            <a:fillRect/>
          </a:stretch>
        </p:blipFill>
        <p:spPr>
          <a:xfrm>
            <a:off x="2954150" y="3748622"/>
            <a:ext cx="2502087" cy="1958440"/>
          </a:xfrm>
          <a:prstGeom prst="rect">
            <a:avLst/>
          </a:prstGeom>
        </p:spPr>
      </p:pic>
      <p:sp>
        <p:nvSpPr>
          <p:cNvPr id="33" name="TextBox 32"/>
          <p:cNvSpPr txBox="1"/>
          <p:nvPr/>
        </p:nvSpPr>
        <p:spPr>
          <a:xfrm>
            <a:off x="6218237" y="3878262"/>
            <a:ext cx="5181600" cy="2022092"/>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bg1"/>
                </a:solidFill>
              </a:rPr>
              <a:t>Clustered Container Hosts “as a Service”</a:t>
            </a:r>
          </a:p>
          <a:p>
            <a:pPr>
              <a:lnSpc>
                <a:spcPct val="90000"/>
              </a:lnSpc>
              <a:spcAft>
                <a:spcPts val="600"/>
              </a:spcAft>
            </a:pPr>
            <a:r>
              <a:rPr lang="en-US" dirty="0">
                <a:solidFill>
                  <a:schemeClr val="bg1"/>
                </a:solidFill>
              </a:rPr>
              <a:t>Deployment: Cloud </a:t>
            </a:r>
            <a:r>
              <a:rPr lang="en-US" dirty="0" err="1">
                <a:solidFill>
                  <a:schemeClr val="bg1"/>
                </a:solidFill>
              </a:rPr>
              <a:t>CaaS</a:t>
            </a:r>
            <a:endParaRPr lang="en-US" dirty="0">
              <a:solidFill>
                <a:schemeClr val="bg1"/>
              </a:solidFill>
            </a:endParaRPr>
          </a:p>
          <a:p>
            <a:pPr>
              <a:lnSpc>
                <a:spcPct val="90000"/>
              </a:lnSpc>
              <a:spcAft>
                <a:spcPts val="600"/>
              </a:spcAft>
            </a:pPr>
            <a:r>
              <a:rPr lang="en-US" dirty="0">
                <a:solidFill>
                  <a:schemeClr val="bg1"/>
                </a:solidFill>
              </a:rPr>
              <a:t>Orchestrator pre-installed (Docker Swarm, DC/OS, Kubernetes)</a:t>
            </a:r>
            <a:br>
              <a:rPr lang="en-US" dirty="0">
                <a:solidFill>
                  <a:schemeClr val="bg1"/>
                </a:solidFill>
              </a:rPr>
            </a:br>
            <a:r>
              <a:rPr lang="en-US" dirty="0">
                <a:solidFill>
                  <a:schemeClr val="bg1"/>
                </a:solidFill>
              </a:rPr>
              <a:t>Scale-set configuration is managed by service, based on deployment choices.</a:t>
            </a:r>
          </a:p>
        </p:txBody>
      </p:sp>
    </p:spTree>
    <p:extLst>
      <p:ext uri="{BB962C8B-B14F-4D97-AF65-F5344CB8AC3E}">
        <p14:creationId xmlns:p14="http://schemas.microsoft.com/office/powerpoint/2010/main" val="13759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7034819" y="4731671"/>
            <a:ext cx="2502087" cy="1958440"/>
          </a:xfrm>
          <a:prstGeom prst="rect">
            <a:avLst/>
          </a:prstGeom>
        </p:spPr>
      </p:pic>
      <p:sp>
        <p:nvSpPr>
          <p:cNvPr id="2" name="Title 1"/>
          <p:cNvSpPr>
            <a:spLocks noGrp="1"/>
          </p:cNvSpPr>
          <p:nvPr>
            <p:ph type="title"/>
          </p:nvPr>
        </p:nvSpPr>
        <p:spPr/>
        <p:txBody>
          <a:bodyPr/>
          <a:lstStyle/>
          <a:p>
            <a:r>
              <a:rPr lang="en-US" dirty="0"/>
              <a:t>Some examples…</a:t>
            </a:r>
          </a:p>
        </p:txBody>
      </p:sp>
      <p:sp>
        <p:nvSpPr>
          <p:cNvPr id="3" name="Text Placeholder 2"/>
          <p:cNvSpPr>
            <a:spLocks noGrp="1"/>
          </p:cNvSpPr>
          <p:nvPr>
            <p:ph idx="1"/>
          </p:nvPr>
        </p:nvSpPr>
        <p:spPr/>
        <p:txBody>
          <a:bodyPr>
            <a:normAutofit fontScale="92500" lnSpcReduction="20000"/>
          </a:bodyPr>
          <a:lstStyle/>
          <a:p>
            <a:r>
              <a:rPr lang="en-US" sz="3200" dirty="0"/>
              <a:t>Linux Containers on Linux VMs</a:t>
            </a:r>
          </a:p>
          <a:p>
            <a:pPr lvl="1"/>
            <a:r>
              <a:rPr lang="en-US" sz="1800" dirty="0"/>
              <a:t>Clustered (or not) using IaaS with </a:t>
            </a:r>
            <a:r>
              <a:rPr lang="en-US" sz="1800" dirty="0" err="1"/>
              <a:t>docker</a:t>
            </a:r>
            <a:r>
              <a:rPr lang="en-US" sz="1800" dirty="0"/>
              <a:t>-machine</a:t>
            </a:r>
          </a:p>
          <a:p>
            <a:r>
              <a:rPr lang="en-US" sz="3200" dirty="0"/>
              <a:t>Windows Containers on Windows Server 2016</a:t>
            </a:r>
          </a:p>
          <a:p>
            <a:r>
              <a:rPr lang="en-US" sz="3200" dirty="0"/>
              <a:t>Containers on Windows 10 with Docker for Windows </a:t>
            </a:r>
          </a:p>
          <a:p>
            <a:r>
              <a:rPr lang="en-US" sz="3200" dirty="0"/>
              <a:t>Docker Datacenter in Azure Marketplace</a:t>
            </a:r>
          </a:p>
          <a:p>
            <a:pPr lvl="1"/>
            <a:r>
              <a:rPr lang="en-US" sz="1800" dirty="0"/>
              <a:t>30-Day Evaluation License Available via Docker</a:t>
            </a:r>
          </a:p>
          <a:p>
            <a:r>
              <a:rPr lang="en-US" sz="3200" dirty="0"/>
              <a:t>Linux Containers using Azure Container Services</a:t>
            </a:r>
          </a:p>
          <a:p>
            <a:pPr lvl="1"/>
            <a:r>
              <a:rPr lang="en-US" sz="1800" dirty="0"/>
              <a:t>With Docker, DC/OS or Kubernetes</a:t>
            </a:r>
          </a:p>
          <a:p>
            <a:pPr lvl="1"/>
            <a:r>
              <a:rPr lang="en-US" sz="1800" dirty="0"/>
              <a:t>Windows Containers supported with Kubernetes</a:t>
            </a:r>
          </a:p>
          <a:p>
            <a:r>
              <a:rPr lang="en-US" sz="3400" dirty="0"/>
              <a:t>Linux Containers using Azure Container </a:t>
            </a:r>
            <a:br>
              <a:rPr lang="en-US" sz="3400" dirty="0"/>
            </a:br>
            <a:r>
              <a:rPr lang="en-US" sz="3400" dirty="0"/>
              <a:t>Instances</a:t>
            </a:r>
          </a:p>
          <a:p>
            <a:pPr lvl="1"/>
            <a:r>
              <a:rPr lang="en-US" sz="1800" dirty="0"/>
              <a:t>Currently in Preview</a:t>
            </a:r>
          </a:p>
          <a:p>
            <a:pPr lvl="1"/>
            <a:endParaRPr lang="en-US" dirty="0"/>
          </a:p>
          <a:p>
            <a:pPr marL="0" indent="0">
              <a:buNone/>
            </a:pPr>
            <a:endParaRPr lang="en-US" dirty="0"/>
          </a:p>
        </p:txBody>
      </p:sp>
      <p:pic>
        <p:nvPicPr>
          <p:cNvPr id="4" name="Picture 3"/>
          <p:cNvPicPr>
            <a:picLocks noChangeAspect="1"/>
          </p:cNvPicPr>
          <p:nvPr/>
        </p:nvPicPr>
        <p:blipFill>
          <a:blip r:embed="rId4"/>
          <a:stretch>
            <a:fillRect/>
          </a:stretch>
        </p:blipFill>
        <p:spPr>
          <a:xfrm>
            <a:off x="11213524" y="631480"/>
            <a:ext cx="849794" cy="1617348"/>
          </a:xfrm>
          <a:prstGeom prst="rect">
            <a:avLst/>
          </a:prstGeom>
        </p:spPr>
      </p:pic>
      <p:pic>
        <p:nvPicPr>
          <p:cNvPr id="5" name="Picture 4"/>
          <p:cNvPicPr>
            <a:picLocks noChangeAspect="1"/>
          </p:cNvPicPr>
          <p:nvPr/>
        </p:nvPicPr>
        <p:blipFill>
          <a:blip r:embed="rId5"/>
          <a:stretch>
            <a:fillRect/>
          </a:stretch>
        </p:blipFill>
        <p:spPr>
          <a:xfrm>
            <a:off x="9875837" y="2125662"/>
            <a:ext cx="2035081" cy="1172004"/>
          </a:xfrm>
          <a:prstGeom prst="rect">
            <a:avLst/>
          </a:prstGeom>
        </p:spPr>
      </p:pic>
      <p:pic>
        <p:nvPicPr>
          <p:cNvPr id="6" name="Picture 5"/>
          <p:cNvPicPr>
            <a:picLocks noChangeAspect="1"/>
          </p:cNvPicPr>
          <p:nvPr/>
        </p:nvPicPr>
        <p:blipFill>
          <a:blip r:embed="rId4"/>
          <a:stretch>
            <a:fillRect/>
          </a:stretch>
        </p:blipFill>
        <p:spPr>
          <a:xfrm>
            <a:off x="9536906" y="3556314"/>
            <a:ext cx="849794" cy="1617348"/>
          </a:xfrm>
          <a:prstGeom prst="rect">
            <a:avLst/>
          </a:prstGeom>
        </p:spPr>
      </p:pic>
      <p:pic>
        <p:nvPicPr>
          <p:cNvPr id="7" name="Picture 6"/>
          <p:cNvPicPr>
            <a:picLocks noChangeAspect="1"/>
          </p:cNvPicPr>
          <p:nvPr/>
        </p:nvPicPr>
        <p:blipFill>
          <a:blip r:embed="rId4"/>
          <a:stretch>
            <a:fillRect/>
          </a:stretch>
        </p:blipFill>
        <p:spPr>
          <a:xfrm>
            <a:off x="10363512" y="3556314"/>
            <a:ext cx="849794" cy="1617348"/>
          </a:xfrm>
          <a:prstGeom prst="rect">
            <a:avLst/>
          </a:prstGeom>
        </p:spPr>
      </p:pic>
      <p:pic>
        <p:nvPicPr>
          <p:cNvPr id="8" name="Picture 7"/>
          <p:cNvPicPr>
            <a:picLocks noChangeAspect="1"/>
          </p:cNvPicPr>
          <p:nvPr/>
        </p:nvPicPr>
        <p:blipFill>
          <a:blip r:embed="rId4"/>
          <a:stretch>
            <a:fillRect/>
          </a:stretch>
        </p:blipFill>
        <p:spPr>
          <a:xfrm>
            <a:off x="11201712" y="3556314"/>
            <a:ext cx="849794" cy="1617348"/>
          </a:xfrm>
          <a:prstGeom prst="rect">
            <a:avLst/>
          </a:prstGeom>
        </p:spPr>
      </p:pic>
      <p:grpSp>
        <p:nvGrpSpPr>
          <p:cNvPr id="9" name="Group 8"/>
          <p:cNvGrpSpPr/>
          <p:nvPr/>
        </p:nvGrpSpPr>
        <p:grpSpPr>
          <a:xfrm>
            <a:off x="10874374" y="3242282"/>
            <a:ext cx="1592263" cy="849312"/>
            <a:chOff x="1506538" y="2659064"/>
            <a:chExt cx="1592263" cy="849312"/>
          </a:xfrm>
        </p:grpSpPr>
        <p:sp>
          <p:nvSpPr>
            <p:cNvPr id="10" name="Freeform 591"/>
            <p:cNvSpPr>
              <a:spLocks/>
            </p:cNvSpPr>
            <p:nvPr/>
          </p:nvSpPr>
          <p:spPr bwMode="auto">
            <a:xfrm>
              <a:off x="2336801" y="3165476"/>
              <a:ext cx="592138" cy="314325"/>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92"/>
            <p:cNvSpPr>
              <a:spLocks/>
            </p:cNvSpPr>
            <p:nvPr/>
          </p:nvSpPr>
          <p:spPr bwMode="auto">
            <a:xfrm>
              <a:off x="2146301" y="2659064"/>
              <a:ext cx="952500" cy="384175"/>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593"/>
            <p:cNvSpPr>
              <a:spLocks/>
            </p:cNvSpPr>
            <p:nvPr/>
          </p:nvSpPr>
          <p:spPr bwMode="auto">
            <a:xfrm>
              <a:off x="1506538" y="3200401"/>
              <a:ext cx="546100" cy="307975"/>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0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0"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76968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1F5782-6E7B-41A5-8321-F1935FC9AC13}"/>
              </a:ext>
            </a:extLst>
          </p:cNvPr>
          <p:cNvSpPr>
            <a:spLocks noGrp="1"/>
          </p:cNvSpPr>
          <p:nvPr>
            <p:ph type="title"/>
          </p:nvPr>
        </p:nvSpPr>
        <p:spPr>
          <a:xfrm>
            <a:off x="621824" y="280106"/>
            <a:ext cx="11192828" cy="778756"/>
          </a:xfrm>
        </p:spPr>
        <p:txBody>
          <a:bodyPr>
            <a:normAutofit fontScale="90000"/>
          </a:bodyPr>
          <a:lstStyle/>
          <a:p>
            <a:r>
              <a:rPr lang="en-US" dirty="0"/>
              <a:t>Windows Server + Linux Containers</a:t>
            </a:r>
          </a:p>
        </p:txBody>
      </p:sp>
      <p:sp>
        <p:nvSpPr>
          <p:cNvPr id="5" name="Rounded Rectangle 7">
            <a:extLst>
              <a:ext uri="{FF2B5EF4-FFF2-40B4-BE49-F238E27FC236}">
                <a16:creationId xmlns:a16="http://schemas.microsoft.com/office/drawing/2014/main" id="{D9ED7DB7-66D2-4612-A460-BD308B7FC35C}"/>
              </a:ext>
            </a:extLst>
          </p:cNvPr>
          <p:cNvSpPr/>
          <p:nvPr/>
        </p:nvSpPr>
        <p:spPr bwMode="auto">
          <a:xfrm>
            <a:off x="5837237" y="1210268"/>
            <a:ext cx="2819400" cy="4366936"/>
          </a:xfrm>
          <a:prstGeom prst="roundRect">
            <a:avLst>
              <a:gd name="adj" fmla="val 2213"/>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Virtual Machine</a:t>
            </a:r>
            <a:br>
              <a:rPr lang="en-US" sz="2400" dirty="0">
                <a:solidFill>
                  <a:schemeClr val="bg1"/>
                </a:solidFill>
                <a:ea typeface="Segoe UI" pitchFamily="34" charset="0"/>
                <a:cs typeface="Segoe UI" pitchFamily="34" charset="0"/>
              </a:rPr>
            </a:br>
            <a:r>
              <a:rPr lang="en-US" sz="1600" i="1" dirty="0">
                <a:solidFill>
                  <a:schemeClr val="bg1"/>
                </a:solidFill>
                <a:ea typeface="Segoe UI" pitchFamily="34" charset="0"/>
                <a:cs typeface="Segoe UI" pitchFamily="34" charset="0"/>
              </a:rPr>
              <a:t>Specifically Optimized To Run a Container</a:t>
            </a:r>
            <a:endParaRPr lang="en-US" sz="2400" i="1" dirty="0">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9B2D3ABF-099B-4DE4-9D6B-2BD49D5F9A99}"/>
              </a:ext>
            </a:extLst>
          </p:cNvPr>
          <p:cNvSpPr/>
          <p:nvPr/>
        </p:nvSpPr>
        <p:spPr bwMode="auto">
          <a:xfrm>
            <a:off x="1685565" y="56319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7" name="Rectangle 6">
            <a:extLst>
              <a:ext uri="{FF2B5EF4-FFF2-40B4-BE49-F238E27FC236}">
                <a16:creationId xmlns:a16="http://schemas.microsoft.com/office/drawing/2014/main" id="{FE3C4ACE-E818-43EF-856E-86E43A2CA486}"/>
              </a:ext>
            </a:extLst>
          </p:cNvPr>
          <p:cNvSpPr/>
          <p:nvPr/>
        </p:nvSpPr>
        <p:spPr>
          <a:xfrm>
            <a:off x="1687357" y="10588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8" name="Rectangle 7">
            <a:extLst>
              <a:ext uri="{FF2B5EF4-FFF2-40B4-BE49-F238E27FC236}">
                <a16:creationId xmlns:a16="http://schemas.microsoft.com/office/drawing/2014/main" id="{BB96F16B-6C84-42FC-B0FA-4340A797E0A8}"/>
              </a:ext>
            </a:extLst>
          </p:cNvPr>
          <p:cNvSpPr/>
          <p:nvPr/>
        </p:nvSpPr>
        <p:spPr bwMode="auto">
          <a:xfrm>
            <a:off x="3797923" y="18951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000000"/>
                </a:solidFill>
                <a:ea typeface="Segoe UI" pitchFamily="34" charset="0"/>
                <a:cs typeface="Segoe UI" pitchFamily="34" charset="0"/>
              </a:rPr>
              <a:t>Container Management</a:t>
            </a:r>
          </a:p>
        </p:txBody>
      </p:sp>
      <p:sp>
        <p:nvSpPr>
          <p:cNvPr id="9" name="Rectangle 8">
            <a:extLst>
              <a:ext uri="{FF2B5EF4-FFF2-40B4-BE49-F238E27FC236}">
                <a16:creationId xmlns:a16="http://schemas.microsoft.com/office/drawing/2014/main" id="{52D00F13-1195-4939-BF86-2443DBCEF625}"/>
              </a:ext>
            </a:extLst>
          </p:cNvPr>
          <p:cNvSpPr/>
          <p:nvPr/>
        </p:nvSpPr>
        <p:spPr bwMode="auto">
          <a:xfrm>
            <a:off x="1685565" y="4791668"/>
            <a:ext cx="408115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10" name="Rectangle 9">
            <a:extLst>
              <a:ext uri="{FF2B5EF4-FFF2-40B4-BE49-F238E27FC236}">
                <a16:creationId xmlns:a16="http://schemas.microsoft.com/office/drawing/2014/main" id="{98C50350-4772-4823-95FB-18BFACAB8B0C}"/>
              </a:ext>
            </a:extLst>
          </p:cNvPr>
          <p:cNvSpPr/>
          <p:nvPr/>
        </p:nvSpPr>
        <p:spPr bwMode="auto">
          <a:xfrm>
            <a:off x="3950322" y="36518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11" name="Rectangle 10">
            <a:extLst>
              <a:ext uri="{FF2B5EF4-FFF2-40B4-BE49-F238E27FC236}">
                <a16:creationId xmlns:a16="http://schemas.microsoft.com/office/drawing/2014/main" id="{6410F311-DABA-4046-972C-BFDA25544C0A}"/>
              </a:ext>
            </a:extLst>
          </p:cNvPr>
          <p:cNvSpPr/>
          <p:nvPr/>
        </p:nvSpPr>
        <p:spPr bwMode="auto">
          <a:xfrm>
            <a:off x="3950323" y="26998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2" name="Rectangle 11">
            <a:extLst>
              <a:ext uri="{FF2B5EF4-FFF2-40B4-BE49-F238E27FC236}">
                <a16:creationId xmlns:a16="http://schemas.microsoft.com/office/drawing/2014/main" id="{DFFD5FC3-12C9-42E8-B753-583BC8F5E3B6}"/>
              </a:ext>
            </a:extLst>
          </p:cNvPr>
          <p:cNvSpPr/>
          <p:nvPr/>
        </p:nvSpPr>
        <p:spPr bwMode="auto">
          <a:xfrm>
            <a:off x="1811057" y="15922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000000"/>
                </a:solidFill>
                <a:ea typeface="Segoe UI" pitchFamily="34" charset="0"/>
                <a:cs typeface="Segoe UI" pitchFamily="34" charset="0"/>
              </a:rPr>
              <a:t>System Processes</a:t>
            </a:r>
          </a:p>
        </p:txBody>
      </p:sp>
      <p:sp>
        <p:nvSpPr>
          <p:cNvPr id="13" name="Rectangle 12">
            <a:extLst>
              <a:ext uri="{FF2B5EF4-FFF2-40B4-BE49-F238E27FC236}">
                <a16:creationId xmlns:a16="http://schemas.microsoft.com/office/drawing/2014/main" id="{3849F574-9789-4A95-9717-7EC5CF04564A}"/>
              </a:ext>
            </a:extLst>
          </p:cNvPr>
          <p:cNvSpPr/>
          <p:nvPr/>
        </p:nvSpPr>
        <p:spPr bwMode="auto">
          <a:xfrm>
            <a:off x="1948570" y="23140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14" name="Rectangle 13">
            <a:extLst>
              <a:ext uri="{FF2B5EF4-FFF2-40B4-BE49-F238E27FC236}">
                <a16:creationId xmlns:a16="http://schemas.microsoft.com/office/drawing/2014/main" id="{19246938-B158-4E83-AF9C-281BC7A65BF1}"/>
              </a:ext>
            </a:extLst>
          </p:cNvPr>
          <p:cNvSpPr/>
          <p:nvPr/>
        </p:nvSpPr>
        <p:spPr bwMode="auto">
          <a:xfrm>
            <a:off x="1948569" y="30892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15" name="Rectangle 14">
            <a:extLst>
              <a:ext uri="{FF2B5EF4-FFF2-40B4-BE49-F238E27FC236}">
                <a16:creationId xmlns:a16="http://schemas.microsoft.com/office/drawing/2014/main" id="{CA150107-1A20-40D8-BE28-6B39F057E6BD}"/>
              </a:ext>
            </a:extLst>
          </p:cNvPr>
          <p:cNvSpPr/>
          <p:nvPr/>
        </p:nvSpPr>
        <p:spPr bwMode="auto">
          <a:xfrm>
            <a:off x="1959088" y="38254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16" name="Rectangle 15">
            <a:extLst>
              <a:ext uri="{FF2B5EF4-FFF2-40B4-BE49-F238E27FC236}">
                <a16:creationId xmlns:a16="http://schemas.microsoft.com/office/drawing/2014/main" id="{23056AFC-3654-4754-82C4-9FEBD2911996}"/>
              </a:ext>
            </a:extLst>
          </p:cNvPr>
          <p:cNvSpPr/>
          <p:nvPr/>
        </p:nvSpPr>
        <p:spPr bwMode="auto">
          <a:xfrm>
            <a:off x="5967421" y="2482479"/>
            <a:ext cx="2558495" cy="303802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rgbClr val="000000"/>
                </a:solidFill>
                <a:ea typeface="Segoe UI" pitchFamily="34" charset="0"/>
                <a:cs typeface="Segoe UI" pitchFamily="34" charset="0"/>
              </a:rPr>
              <a:t>Hyper-V Container</a:t>
            </a:r>
          </a:p>
        </p:txBody>
      </p:sp>
      <p:sp>
        <p:nvSpPr>
          <p:cNvPr id="17" name="Rectangle 16">
            <a:extLst>
              <a:ext uri="{FF2B5EF4-FFF2-40B4-BE49-F238E27FC236}">
                <a16:creationId xmlns:a16="http://schemas.microsoft.com/office/drawing/2014/main" id="{7F5E2194-2F00-4DEF-80E7-82E1188C9B42}"/>
              </a:ext>
            </a:extLst>
          </p:cNvPr>
          <p:cNvSpPr/>
          <p:nvPr/>
        </p:nvSpPr>
        <p:spPr bwMode="auto">
          <a:xfrm>
            <a:off x="6043030" y="4799138"/>
            <a:ext cx="2399434" cy="64272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Linux Kernel</a:t>
            </a:r>
          </a:p>
        </p:txBody>
      </p:sp>
      <p:sp>
        <p:nvSpPr>
          <p:cNvPr id="18" name="Rectangle 17">
            <a:extLst>
              <a:ext uri="{FF2B5EF4-FFF2-40B4-BE49-F238E27FC236}">
                <a16:creationId xmlns:a16="http://schemas.microsoft.com/office/drawing/2014/main" id="{3E68DF38-A838-45F4-889C-DB909B8E8621}"/>
              </a:ext>
            </a:extLst>
          </p:cNvPr>
          <p:cNvSpPr/>
          <p:nvPr/>
        </p:nvSpPr>
        <p:spPr bwMode="auto">
          <a:xfrm>
            <a:off x="6054654" y="3024237"/>
            <a:ext cx="2388702" cy="17099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Linux</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sp>
        <p:nvSpPr>
          <p:cNvPr id="19" name="Rectangle 18">
            <a:extLst>
              <a:ext uri="{FF2B5EF4-FFF2-40B4-BE49-F238E27FC236}">
                <a16:creationId xmlns:a16="http://schemas.microsoft.com/office/drawing/2014/main" id="{D284EF18-FE20-4BED-B417-D1A6DCC5514F}"/>
              </a:ext>
            </a:extLst>
          </p:cNvPr>
          <p:cNvSpPr/>
          <p:nvPr/>
        </p:nvSpPr>
        <p:spPr bwMode="auto">
          <a:xfrm>
            <a:off x="6128800" y="3836245"/>
            <a:ext cx="1083161" cy="823825"/>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rgbClr val="000000"/>
                </a:solidFill>
              </a:rPr>
              <a:t>System Processes</a:t>
            </a:r>
          </a:p>
        </p:txBody>
      </p:sp>
      <p:sp>
        <p:nvSpPr>
          <p:cNvPr id="20" name="Rectangle 19">
            <a:extLst>
              <a:ext uri="{FF2B5EF4-FFF2-40B4-BE49-F238E27FC236}">
                <a16:creationId xmlns:a16="http://schemas.microsoft.com/office/drawing/2014/main" id="{0E83EF71-6398-4FEF-AD70-5CFA82AF7A87}"/>
              </a:ext>
            </a:extLst>
          </p:cNvPr>
          <p:cNvSpPr/>
          <p:nvPr/>
        </p:nvSpPr>
        <p:spPr bwMode="auto">
          <a:xfrm>
            <a:off x="7285037" y="3836245"/>
            <a:ext cx="1078322" cy="823825"/>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rgbClr val="000000"/>
                </a:solidFill>
              </a:rPr>
              <a:t>Application Process(</a:t>
            </a:r>
            <a:r>
              <a:rPr lang="en-US" sz="1100" dirty="0" err="1">
                <a:solidFill>
                  <a:srgbClr val="000000"/>
                </a:solidFill>
              </a:rPr>
              <a:t>es</a:t>
            </a:r>
            <a:r>
              <a:rPr lang="en-US" sz="1100" dirty="0">
                <a:solidFill>
                  <a:srgbClr val="000000"/>
                </a:solidFill>
              </a:rPr>
              <a:t>)</a:t>
            </a:r>
          </a:p>
        </p:txBody>
      </p:sp>
      <p:sp>
        <p:nvSpPr>
          <p:cNvPr id="21" name="Rounded Rectangle 7">
            <a:extLst>
              <a:ext uri="{FF2B5EF4-FFF2-40B4-BE49-F238E27FC236}">
                <a16:creationId xmlns:a16="http://schemas.microsoft.com/office/drawing/2014/main" id="{E6C10D52-D00C-4F25-AC01-6DD32E83493E}"/>
              </a:ext>
            </a:extLst>
          </p:cNvPr>
          <p:cNvSpPr/>
          <p:nvPr/>
        </p:nvSpPr>
        <p:spPr bwMode="auto">
          <a:xfrm>
            <a:off x="8732837" y="1211262"/>
            <a:ext cx="2819400" cy="4366936"/>
          </a:xfrm>
          <a:prstGeom prst="roundRect">
            <a:avLst>
              <a:gd name="adj" fmla="val 2213"/>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Virtual Machine</a:t>
            </a:r>
            <a:br>
              <a:rPr lang="en-US" sz="2400" dirty="0">
                <a:solidFill>
                  <a:schemeClr val="bg1"/>
                </a:solidFill>
                <a:ea typeface="Segoe UI" pitchFamily="34" charset="0"/>
                <a:cs typeface="Segoe UI" pitchFamily="34" charset="0"/>
              </a:rPr>
            </a:br>
            <a:r>
              <a:rPr lang="en-US" sz="1600" i="1" dirty="0">
                <a:solidFill>
                  <a:schemeClr val="bg1"/>
                </a:solidFill>
                <a:ea typeface="Segoe UI" pitchFamily="34" charset="0"/>
                <a:cs typeface="Segoe UI" pitchFamily="34" charset="0"/>
              </a:rPr>
              <a:t>Specifically Optimized To Run a Container</a:t>
            </a:r>
            <a:endParaRPr lang="en-US" sz="2400" i="1" dirty="0">
              <a:solidFill>
                <a:schemeClr val="bg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3770840B-0D0C-4DCE-80D4-EFDC1AE62BD7}"/>
              </a:ext>
            </a:extLst>
          </p:cNvPr>
          <p:cNvSpPr/>
          <p:nvPr/>
        </p:nvSpPr>
        <p:spPr bwMode="auto">
          <a:xfrm>
            <a:off x="8863021" y="2483473"/>
            <a:ext cx="2558495" cy="303802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rgbClr val="000000"/>
                </a:solidFill>
                <a:ea typeface="Segoe UI" pitchFamily="34" charset="0"/>
                <a:cs typeface="Segoe UI" pitchFamily="34" charset="0"/>
              </a:rPr>
              <a:t>Hyper-V Container</a:t>
            </a:r>
          </a:p>
        </p:txBody>
      </p:sp>
      <p:sp>
        <p:nvSpPr>
          <p:cNvPr id="23" name="Rectangle 22">
            <a:extLst>
              <a:ext uri="{FF2B5EF4-FFF2-40B4-BE49-F238E27FC236}">
                <a16:creationId xmlns:a16="http://schemas.microsoft.com/office/drawing/2014/main" id="{001DB9CD-F727-4579-8C4C-BF9B621C5E25}"/>
              </a:ext>
            </a:extLst>
          </p:cNvPr>
          <p:cNvSpPr/>
          <p:nvPr/>
        </p:nvSpPr>
        <p:spPr bwMode="auto">
          <a:xfrm>
            <a:off x="8938630" y="4800132"/>
            <a:ext cx="2399434" cy="64272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24" name="Rectangle 23">
            <a:extLst>
              <a:ext uri="{FF2B5EF4-FFF2-40B4-BE49-F238E27FC236}">
                <a16:creationId xmlns:a16="http://schemas.microsoft.com/office/drawing/2014/main" id="{894659FB-474F-483E-ABBE-5BC403D981A6}"/>
              </a:ext>
            </a:extLst>
          </p:cNvPr>
          <p:cNvSpPr/>
          <p:nvPr/>
        </p:nvSpPr>
        <p:spPr bwMode="auto">
          <a:xfrm>
            <a:off x="8950254" y="3025231"/>
            <a:ext cx="2388702" cy="170994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sp>
        <p:nvSpPr>
          <p:cNvPr id="25" name="Rectangle 24">
            <a:extLst>
              <a:ext uri="{FF2B5EF4-FFF2-40B4-BE49-F238E27FC236}">
                <a16:creationId xmlns:a16="http://schemas.microsoft.com/office/drawing/2014/main" id="{5F50DC0C-5B9E-47E0-93C3-A451D8A5CBA9}"/>
              </a:ext>
            </a:extLst>
          </p:cNvPr>
          <p:cNvSpPr/>
          <p:nvPr/>
        </p:nvSpPr>
        <p:spPr bwMode="auto">
          <a:xfrm>
            <a:off x="9024400" y="3837239"/>
            <a:ext cx="1083161" cy="823825"/>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rgbClr val="000000"/>
                </a:solidFill>
              </a:rPr>
              <a:t>System Processes</a:t>
            </a:r>
          </a:p>
        </p:txBody>
      </p:sp>
      <p:sp>
        <p:nvSpPr>
          <p:cNvPr id="26" name="Rectangle 25">
            <a:extLst>
              <a:ext uri="{FF2B5EF4-FFF2-40B4-BE49-F238E27FC236}">
                <a16:creationId xmlns:a16="http://schemas.microsoft.com/office/drawing/2014/main" id="{7341F981-3EBF-48F1-B06A-69683019E3BF}"/>
              </a:ext>
            </a:extLst>
          </p:cNvPr>
          <p:cNvSpPr/>
          <p:nvPr/>
        </p:nvSpPr>
        <p:spPr bwMode="auto">
          <a:xfrm>
            <a:off x="10180637" y="3837239"/>
            <a:ext cx="1078322" cy="823825"/>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rgbClr val="000000"/>
                </a:solidFill>
              </a:rPr>
              <a:t>Application Process(</a:t>
            </a:r>
            <a:r>
              <a:rPr lang="en-US" sz="1100" dirty="0" err="1">
                <a:solidFill>
                  <a:srgbClr val="000000"/>
                </a:solidFill>
              </a:rPr>
              <a:t>es</a:t>
            </a:r>
            <a:r>
              <a:rPr lang="en-US" sz="1100" dirty="0">
                <a:solidFill>
                  <a:srgbClr val="000000"/>
                </a:solidFill>
              </a:rPr>
              <a:t>)</a:t>
            </a:r>
          </a:p>
        </p:txBody>
      </p:sp>
      <p:sp>
        <p:nvSpPr>
          <p:cNvPr id="27" name="TextBox 26">
            <a:extLst>
              <a:ext uri="{FF2B5EF4-FFF2-40B4-BE49-F238E27FC236}">
                <a16:creationId xmlns:a16="http://schemas.microsoft.com/office/drawing/2014/main" id="{60EA44BD-5426-47A9-A396-6B27476F316B}"/>
              </a:ext>
            </a:extLst>
          </p:cNvPr>
          <p:cNvSpPr txBox="1"/>
          <p:nvPr/>
        </p:nvSpPr>
        <p:spPr>
          <a:xfrm>
            <a:off x="1646237" y="6323360"/>
            <a:ext cx="952500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0000"/>
                </a:solidFill>
              </a:rPr>
              <a:t>** Disclaimer: This is my personal visualization/explanation of this Windows Server 1709 feature.** </a:t>
            </a:r>
          </a:p>
        </p:txBody>
      </p:sp>
    </p:spTree>
    <p:extLst>
      <p:ext uri="{BB962C8B-B14F-4D97-AF65-F5344CB8AC3E}">
        <p14:creationId xmlns:p14="http://schemas.microsoft.com/office/powerpoint/2010/main" val="2749093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0FE3-B3AB-45A1-B318-B18CC54766AB}"/>
              </a:ext>
            </a:extLst>
          </p:cNvPr>
          <p:cNvSpPr>
            <a:spLocks noGrp="1"/>
          </p:cNvSpPr>
          <p:nvPr>
            <p:ph type="title"/>
          </p:nvPr>
        </p:nvSpPr>
        <p:spPr>
          <a:xfrm>
            <a:off x="621824" y="280106"/>
            <a:ext cx="11192828" cy="1165754"/>
          </a:xfrm>
        </p:spPr>
        <p:txBody>
          <a:bodyPr/>
          <a:lstStyle/>
          <a:p>
            <a:r>
              <a:rPr lang="en-US" dirty="0"/>
              <a:t>CI/CD is super helpful. </a:t>
            </a:r>
          </a:p>
        </p:txBody>
      </p:sp>
      <p:sp>
        <p:nvSpPr>
          <p:cNvPr id="3" name="Rectangle: Rounded Corners 2">
            <a:extLst>
              <a:ext uri="{FF2B5EF4-FFF2-40B4-BE49-F238E27FC236}">
                <a16:creationId xmlns:a16="http://schemas.microsoft.com/office/drawing/2014/main" id="{E9C38FCE-09C3-4520-B701-236DE034ED65}"/>
              </a:ext>
            </a:extLst>
          </p:cNvPr>
          <p:cNvSpPr/>
          <p:nvPr/>
        </p:nvSpPr>
        <p:spPr>
          <a:xfrm>
            <a:off x="808037" y="1820862"/>
            <a:ext cx="17526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 code to Repo</a:t>
            </a:r>
          </a:p>
        </p:txBody>
      </p:sp>
      <p:sp>
        <p:nvSpPr>
          <p:cNvPr id="4" name="Rectangle: Rounded Corners 3">
            <a:extLst>
              <a:ext uri="{FF2B5EF4-FFF2-40B4-BE49-F238E27FC236}">
                <a16:creationId xmlns:a16="http://schemas.microsoft.com/office/drawing/2014/main" id="{CD679FE6-E7B3-4C1A-9170-F37D2DAE83E1}"/>
              </a:ext>
            </a:extLst>
          </p:cNvPr>
          <p:cNvSpPr/>
          <p:nvPr/>
        </p:nvSpPr>
        <p:spPr>
          <a:xfrm>
            <a:off x="3627437" y="1820862"/>
            <a:ext cx="17526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Container</a:t>
            </a:r>
          </a:p>
        </p:txBody>
      </p:sp>
      <p:sp>
        <p:nvSpPr>
          <p:cNvPr id="5" name="Rectangle: Rounded Corners 4">
            <a:extLst>
              <a:ext uri="{FF2B5EF4-FFF2-40B4-BE49-F238E27FC236}">
                <a16:creationId xmlns:a16="http://schemas.microsoft.com/office/drawing/2014/main" id="{277ED3E6-A19E-4BB5-86FF-24D06F50195D}"/>
              </a:ext>
            </a:extLst>
          </p:cNvPr>
          <p:cNvSpPr/>
          <p:nvPr/>
        </p:nvSpPr>
        <p:spPr>
          <a:xfrm>
            <a:off x="6446836" y="1820862"/>
            <a:ext cx="17526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 to Registry</a:t>
            </a:r>
          </a:p>
        </p:txBody>
      </p:sp>
      <p:sp>
        <p:nvSpPr>
          <p:cNvPr id="6" name="Rectangle: Rounded Corners 5">
            <a:extLst>
              <a:ext uri="{FF2B5EF4-FFF2-40B4-BE49-F238E27FC236}">
                <a16:creationId xmlns:a16="http://schemas.microsoft.com/office/drawing/2014/main" id="{F700057B-210C-4A94-8FD4-22E6D3809C05}"/>
              </a:ext>
            </a:extLst>
          </p:cNvPr>
          <p:cNvSpPr/>
          <p:nvPr/>
        </p:nvSpPr>
        <p:spPr>
          <a:xfrm>
            <a:off x="9342437" y="1820862"/>
            <a:ext cx="17526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to Cloud</a:t>
            </a:r>
          </a:p>
        </p:txBody>
      </p:sp>
      <p:sp>
        <p:nvSpPr>
          <p:cNvPr id="7" name="Arrow: Right 6">
            <a:extLst>
              <a:ext uri="{FF2B5EF4-FFF2-40B4-BE49-F238E27FC236}">
                <a16:creationId xmlns:a16="http://schemas.microsoft.com/office/drawing/2014/main" id="{5452A5DB-7A4D-4D9D-8084-F8F22207D003}"/>
              </a:ext>
            </a:extLst>
          </p:cNvPr>
          <p:cNvSpPr/>
          <p:nvPr/>
        </p:nvSpPr>
        <p:spPr>
          <a:xfrm>
            <a:off x="2713037" y="2018532"/>
            <a:ext cx="738987" cy="591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CI/CD</a:t>
            </a:r>
          </a:p>
        </p:txBody>
      </p:sp>
      <p:sp>
        <p:nvSpPr>
          <p:cNvPr id="11" name="Arrow: Right 10">
            <a:extLst>
              <a:ext uri="{FF2B5EF4-FFF2-40B4-BE49-F238E27FC236}">
                <a16:creationId xmlns:a16="http://schemas.microsoft.com/office/drawing/2014/main" id="{D38B2898-6543-4BE7-A1A0-6CC2E38A619D}"/>
              </a:ext>
            </a:extLst>
          </p:cNvPr>
          <p:cNvSpPr/>
          <p:nvPr/>
        </p:nvSpPr>
        <p:spPr>
          <a:xfrm>
            <a:off x="5608318" y="2084250"/>
            <a:ext cx="738987" cy="591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CI/CD</a:t>
            </a:r>
          </a:p>
        </p:txBody>
      </p:sp>
      <p:sp>
        <p:nvSpPr>
          <p:cNvPr id="12" name="Arrow: Right 11">
            <a:extLst>
              <a:ext uri="{FF2B5EF4-FFF2-40B4-BE49-F238E27FC236}">
                <a16:creationId xmlns:a16="http://schemas.microsoft.com/office/drawing/2014/main" id="{47E7F1D3-1FBE-4182-B07E-D8C483BFD5C7}"/>
              </a:ext>
            </a:extLst>
          </p:cNvPr>
          <p:cNvSpPr/>
          <p:nvPr/>
        </p:nvSpPr>
        <p:spPr>
          <a:xfrm>
            <a:off x="8401443" y="2053161"/>
            <a:ext cx="738987" cy="591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CI/CD</a:t>
            </a:r>
          </a:p>
        </p:txBody>
      </p:sp>
    </p:spTree>
    <p:extLst>
      <p:ext uri="{BB962C8B-B14F-4D97-AF65-F5344CB8AC3E}">
        <p14:creationId xmlns:p14="http://schemas.microsoft.com/office/powerpoint/2010/main" val="94250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0FE3-B3AB-45A1-B318-B18CC54766AB}"/>
              </a:ext>
            </a:extLst>
          </p:cNvPr>
          <p:cNvSpPr>
            <a:spLocks noGrp="1"/>
          </p:cNvSpPr>
          <p:nvPr>
            <p:ph type="title"/>
          </p:nvPr>
        </p:nvSpPr>
        <p:spPr>
          <a:xfrm>
            <a:off x="621824" y="280106"/>
            <a:ext cx="11192828" cy="1165754"/>
          </a:xfrm>
        </p:spPr>
        <p:txBody>
          <a:bodyPr/>
          <a:lstStyle/>
          <a:p>
            <a:r>
              <a:rPr lang="en-US" dirty="0"/>
              <a:t>CI/CD is super helpful.  Just not today. </a:t>
            </a:r>
          </a:p>
        </p:txBody>
      </p:sp>
      <p:sp>
        <p:nvSpPr>
          <p:cNvPr id="3" name="Rectangle: Rounded Corners 2">
            <a:extLst>
              <a:ext uri="{FF2B5EF4-FFF2-40B4-BE49-F238E27FC236}">
                <a16:creationId xmlns:a16="http://schemas.microsoft.com/office/drawing/2014/main" id="{E9C38FCE-09C3-4520-B701-236DE034ED65}"/>
              </a:ext>
            </a:extLst>
          </p:cNvPr>
          <p:cNvSpPr/>
          <p:nvPr/>
        </p:nvSpPr>
        <p:spPr>
          <a:xfrm>
            <a:off x="808037" y="1820862"/>
            <a:ext cx="17526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 code to Repo</a:t>
            </a:r>
          </a:p>
        </p:txBody>
      </p:sp>
      <p:sp>
        <p:nvSpPr>
          <p:cNvPr id="4" name="Rectangle: Rounded Corners 3">
            <a:extLst>
              <a:ext uri="{FF2B5EF4-FFF2-40B4-BE49-F238E27FC236}">
                <a16:creationId xmlns:a16="http://schemas.microsoft.com/office/drawing/2014/main" id="{CD679FE6-E7B3-4C1A-9170-F37D2DAE83E1}"/>
              </a:ext>
            </a:extLst>
          </p:cNvPr>
          <p:cNvSpPr/>
          <p:nvPr/>
        </p:nvSpPr>
        <p:spPr>
          <a:xfrm>
            <a:off x="3627437" y="1820862"/>
            <a:ext cx="17526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Container</a:t>
            </a:r>
          </a:p>
        </p:txBody>
      </p:sp>
      <p:sp>
        <p:nvSpPr>
          <p:cNvPr id="5" name="Rectangle: Rounded Corners 4">
            <a:extLst>
              <a:ext uri="{FF2B5EF4-FFF2-40B4-BE49-F238E27FC236}">
                <a16:creationId xmlns:a16="http://schemas.microsoft.com/office/drawing/2014/main" id="{277ED3E6-A19E-4BB5-86FF-24D06F50195D}"/>
              </a:ext>
            </a:extLst>
          </p:cNvPr>
          <p:cNvSpPr/>
          <p:nvPr/>
        </p:nvSpPr>
        <p:spPr>
          <a:xfrm>
            <a:off x="6446836" y="1820862"/>
            <a:ext cx="17526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 to Registry</a:t>
            </a:r>
          </a:p>
        </p:txBody>
      </p:sp>
      <p:sp>
        <p:nvSpPr>
          <p:cNvPr id="6" name="Rectangle: Rounded Corners 5">
            <a:extLst>
              <a:ext uri="{FF2B5EF4-FFF2-40B4-BE49-F238E27FC236}">
                <a16:creationId xmlns:a16="http://schemas.microsoft.com/office/drawing/2014/main" id="{F700057B-210C-4A94-8FD4-22E6D3809C05}"/>
              </a:ext>
            </a:extLst>
          </p:cNvPr>
          <p:cNvSpPr/>
          <p:nvPr/>
        </p:nvSpPr>
        <p:spPr>
          <a:xfrm>
            <a:off x="9342437" y="1820862"/>
            <a:ext cx="17526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to Cloud</a:t>
            </a:r>
          </a:p>
        </p:txBody>
      </p:sp>
      <p:sp>
        <p:nvSpPr>
          <p:cNvPr id="7" name="Arrow: Right 6">
            <a:extLst>
              <a:ext uri="{FF2B5EF4-FFF2-40B4-BE49-F238E27FC236}">
                <a16:creationId xmlns:a16="http://schemas.microsoft.com/office/drawing/2014/main" id="{5452A5DB-7A4D-4D9D-8084-F8F22207D003}"/>
              </a:ext>
            </a:extLst>
          </p:cNvPr>
          <p:cNvSpPr/>
          <p:nvPr/>
        </p:nvSpPr>
        <p:spPr>
          <a:xfrm>
            <a:off x="2713037" y="2018532"/>
            <a:ext cx="738987" cy="591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CI/CD</a:t>
            </a:r>
          </a:p>
        </p:txBody>
      </p:sp>
      <p:sp>
        <p:nvSpPr>
          <p:cNvPr id="11" name="Arrow: Right 10">
            <a:extLst>
              <a:ext uri="{FF2B5EF4-FFF2-40B4-BE49-F238E27FC236}">
                <a16:creationId xmlns:a16="http://schemas.microsoft.com/office/drawing/2014/main" id="{D38B2898-6543-4BE7-A1A0-6CC2E38A619D}"/>
              </a:ext>
            </a:extLst>
          </p:cNvPr>
          <p:cNvSpPr/>
          <p:nvPr/>
        </p:nvSpPr>
        <p:spPr>
          <a:xfrm>
            <a:off x="5608318" y="2084250"/>
            <a:ext cx="738987" cy="591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CI/CD</a:t>
            </a:r>
          </a:p>
        </p:txBody>
      </p:sp>
      <p:sp>
        <p:nvSpPr>
          <p:cNvPr id="12" name="Arrow: Right 11">
            <a:extLst>
              <a:ext uri="{FF2B5EF4-FFF2-40B4-BE49-F238E27FC236}">
                <a16:creationId xmlns:a16="http://schemas.microsoft.com/office/drawing/2014/main" id="{47E7F1D3-1FBE-4182-B07E-D8C483BFD5C7}"/>
              </a:ext>
            </a:extLst>
          </p:cNvPr>
          <p:cNvSpPr/>
          <p:nvPr/>
        </p:nvSpPr>
        <p:spPr>
          <a:xfrm>
            <a:off x="8401443" y="2053161"/>
            <a:ext cx="738987" cy="591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CI/CD</a:t>
            </a:r>
          </a:p>
        </p:txBody>
      </p:sp>
      <p:sp>
        <p:nvSpPr>
          <p:cNvPr id="13" name="Rectangle: Rounded Corners 12">
            <a:extLst>
              <a:ext uri="{FF2B5EF4-FFF2-40B4-BE49-F238E27FC236}">
                <a16:creationId xmlns:a16="http://schemas.microsoft.com/office/drawing/2014/main" id="{1CB28087-027D-4C7C-A722-970489289E31}"/>
              </a:ext>
            </a:extLst>
          </p:cNvPr>
          <p:cNvSpPr/>
          <p:nvPr/>
        </p:nvSpPr>
        <p:spPr>
          <a:xfrm>
            <a:off x="2179637" y="4030662"/>
            <a:ext cx="17526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Container Manually</a:t>
            </a:r>
          </a:p>
        </p:txBody>
      </p:sp>
      <p:sp>
        <p:nvSpPr>
          <p:cNvPr id="14" name="Rectangle: Rounded Corners 13">
            <a:extLst>
              <a:ext uri="{FF2B5EF4-FFF2-40B4-BE49-F238E27FC236}">
                <a16:creationId xmlns:a16="http://schemas.microsoft.com/office/drawing/2014/main" id="{9E1D66E8-A032-4CDB-82C9-784A572838BA}"/>
              </a:ext>
            </a:extLst>
          </p:cNvPr>
          <p:cNvSpPr/>
          <p:nvPr/>
        </p:nvSpPr>
        <p:spPr>
          <a:xfrm>
            <a:off x="4999036" y="4030662"/>
            <a:ext cx="17526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 to Registry Manually</a:t>
            </a:r>
          </a:p>
        </p:txBody>
      </p:sp>
      <p:sp>
        <p:nvSpPr>
          <p:cNvPr id="15" name="Rectangle: Rounded Corners 14">
            <a:extLst>
              <a:ext uri="{FF2B5EF4-FFF2-40B4-BE49-F238E27FC236}">
                <a16:creationId xmlns:a16="http://schemas.microsoft.com/office/drawing/2014/main" id="{B9A78C70-8676-4B87-9854-B16AD88B182B}"/>
              </a:ext>
            </a:extLst>
          </p:cNvPr>
          <p:cNvSpPr/>
          <p:nvPr/>
        </p:nvSpPr>
        <p:spPr>
          <a:xfrm>
            <a:off x="7894637" y="4030662"/>
            <a:ext cx="17526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to Cloud Manually</a:t>
            </a:r>
          </a:p>
        </p:txBody>
      </p:sp>
      <p:sp>
        <p:nvSpPr>
          <p:cNvPr id="17" name="Arrow: Right 16">
            <a:extLst>
              <a:ext uri="{FF2B5EF4-FFF2-40B4-BE49-F238E27FC236}">
                <a16:creationId xmlns:a16="http://schemas.microsoft.com/office/drawing/2014/main" id="{BDF42916-06D2-4B91-8C4D-4E8E75DBEB0B}"/>
              </a:ext>
            </a:extLst>
          </p:cNvPr>
          <p:cNvSpPr/>
          <p:nvPr/>
        </p:nvSpPr>
        <p:spPr>
          <a:xfrm>
            <a:off x="4160518" y="4294050"/>
            <a:ext cx="738987" cy="591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Arrow: Right 17">
            <a:extLst>
              <a:ext uri="{FF2B5EF4-FFF2-40B4-BE49-F238E27FC236}">
                <a16:creationId xmlns:a16="http://schemas.microsoft.com/office/drawing/2014/main" id="{607A388D-C7C8-470B-A08D-88DE04C25C77}"/>
              </a:ext>
            </a:extLst>
          </p:cNvPr>
          <p:cNvSpPr/>
          <p:nvPr/>
        </p:nvSpPr>
        <p:spPr>
          <a:xfrm>
            <a:off x="6953643" y="4262961"/>
            <a:ext cx="738987" cy="591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211894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Tutorial Information</a:t>
            </a:r>
          </a:p>
        </p:txBody>
      </p:sp>
      <p:sp>
        <p:nvSpPr>
          <p:cNvPr id="8" name="Content Placeholder 7"/>
          <p:cNvSpPr>
            <a:spLocks noGrp="1"/>
          </p:cNvSpPr>
          <p:nvPr>
            <p:ph idx="1"/>
          </p:nvPr>
        </p:nvSpPr>
        <p:spPr/>
        <p:txBody>
          <a:bodyPr/>
          <a:lstStyle/>
          <a:p>
            <a:r>
              <a:rPr lang="en-US" dirty="0"/>
              <a:t>For current tutorial steps, slides and other references:</a:t>
            </a:r>
          </a:p>
          <a:p>
            <a:pPr lvl="1"/>
            <a:r>
              <a:rPr lang="en-US" sz="3600" dirty="0"/>
              <a:t>         https://github.com/techbunny/LISA17</a:t>
            </a:r>
          </a:p>
        </p:txBody>
      </p:sp>
    </p:spTree>
    <p:extLst>
      <p:ext uri="{BB962C8B-B14F-4D97-AF65-F5344CB8AC3E}">
        <p14:creationId xmlns:p14="http://schemas.microsoft.com/office/powerpoint/2010/main" val="273110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7729-720C-4672-B122-1C45088A0325}"/>
              </a:ext>
            </a:extLst>
          </p:cNvPr>
          <p:cNvSpPr>
            <a:spLocks noGrp="1"/>
          </p:cNvSpPr>
          <p:nvPr>
            <p:ph type="title"/>
          </p:nvPr>
        </p:nvSpPr>
        <p:spPr/>
        <p:txBody>
          <a:bodyPr/>
          <a:lstStyle/>
          <a:p>
            <a:r>
              <a:rPr lang="en-US" dirty="0"/>
              <a:t>DEMO: Containerizing an Application</a:t>
            </a:r>
          </a:p>
        </p:txBody>
      </p:sp>
      <p:pic>
        <p:nvPicPr>
          <p:cNvPr id="4" name="Picture 3">
            <a:extLst>
              <a:ext uri="{FF2B5EF4-FFF2-40B4-BE49-F238E27FC236}">
                <a16:creationId xmlns:a16="http://schemas.microsoft.com/office/drawing/2014/main" id="{3CEA9F2F-1102-4174-A31F-7448D653DE8C}"/>
              </a:ext>
            </a:extLst>
          </p:cNvPr>
          <p:cNvPicPr>
            <a:picLocks noChangeAspect="1"/>
          </p:cNvPicPr>
          <p:nvPr/>
        </p:nvPicPr>
        <p:blipFill>
          <a:blip r:embed="rId3"/>
          <a:stretch>
            <a:fillRect/>
          </a:stretch>
        </p:blipFill>
        <p:spPr>
          <a:xfrm>
            <a:off x="2554546" y="1363662"/>
            <a:ext cx="7327384" cy="4881165"/>
          </a:xfrm>
          <a:prstGeom prst="rect">
            <a:avLst/>
          </a:prstGeom>
        </p:spPr>
      </p:pic>
    </p:spTree>
    <p:extLst>
      <p:ext uri="{BB962C8B-B14F-4D97-AF65-F5344CB8AC3E}">
        <p14:creationId xmlns:p14="http://schemas.microsoft.com/office/powerpoint/2010/main" val="2097881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BB9A-2468-4161-8799-B498E0D32945}"/>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0A5F6D8A-B7C1-4BCD-B28A-F4448FC14372}"/>
              </a:ext>
            </a:extLst>
          </p:cNvPr>
          <p:cNvSpPr>
            <a:spLocks noGrp="1"/>
          </p:cNvSpPr>
          <p:nvPr>
            <p:ph idx="1"/>
          </p:nvPr>
        </p:nvSpPr>
        <p:spPr/>
        <p:txBody>
          <a:bodyPr/>
          <a:lstStyle/>
          <a:p>
            <a:r>
              <a:rPr lang="en-US" dirty="0"/>
              <a:t>Containers and Common Cloud Computing Models</a:t>
            </a:r>
          </a:p>
          <a:p>
            <a:r>
              <a:rPr lang="en-US" dirty="0"/>
              <a:t>Getting Started (with Docker)</a:t>
            </a:r>
          </a:p>
          <a:p>
            <a:r>
              <a:rPr lang="en-US" dirty="0">
                <a:solidFill>
                  <a:schemeClr val="accent2"/>
                </a:solidFill>
              </a:rPr>
              <a:t>Using Azure Registry</a:t>
            </a:r>
          </a:p>
          <a:p>
            <a:r>
              <a:rPr lang="en-US" dirty="0"/>
              <a:t>To the Cloud with Azure Container Instances</a:t>
            </a:r>
          </a:p>
          <a:p>
            <a:r>
              <a:rPr lang="en-US" dirty="0"/>
              <a:t>What does a Container Service do for me?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56947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237" y="197908"/>
            <a:ext cx="6781800" cy="1165754"/>
          </a:xfrm>
        </p:spPr>
        <p:txBody>
          <a:bodyPr/>
          <a:lstStyle/>
          <a:p>
            <a:r>
              <a:rPr lang="en-US" dirty="0"/>
              <a:t>Image Registries</a:t>
            </a:r>
          </a:p>
        </p:txBody>
      </p:sp>
      <p:sp>
        <p:nvSpPr>
          <p:cNvPr id="2" name="Text Placeholder 1"/>
          <p:cNvSpPr>
            <a:spLocks noGrp="1"/>
          </p:cNvSpPr>
          <p:nvPr>
            <p:ph idx="1"/>
          </p:nvPr>
        </p:nvSpPr>
        <p:spPr>
          <a:xfrm>
            <a:off x="621824" y="1363662"/>
            <a:ext cx="11192828" cy="4989405"/>
          </a:xfrm>
        </p:spPr>
        <p:txBody>
          <a:bodyPr>
            <a:normAutofit fontScale="55000" lnSpcReduction="20000"/>
          </a:bodyPr>
          <a:lstStyle/>
          <a:p>
            <a:r>
              <a:rPr lang="en-US" sz="4400" dirty="0"/>
              <a:t>Docker Hub and Docker Store</a:t>
            </a:r>
          </a:p>
          <a:p>
            <a:pPr lvl="1"/>
            <a:r>
              <a:rPr lang="en-US" sz="2900" dirty="0"/>
              <a:t>Public, Official and Private image repositories</a:t>
            </a:r>
          </a:p>
          <a:p>
            <a:pPr lvl="1"/>
            <a:r>
              <a:rPr lang="en-US" sz="2900" dirty="0"/>
              <a:t>Granular access controls with organization support</a:t>
            </a:r>
          </a:p>
          <a:p>
            <a:pPr lvl="1"/>
            <a:r>
              <a:rPr lang="en-US" sz="2900" dirty="0"/>
              <a:t>Automated image build support</a:t>
            </a:r>
          </a:p>
          <a:p>
            <a:r>
              <a:rPr lang="en-US" sz="4400" dirty="0"/>
              <a:t>Docker Trusted Registry</a:t>
            </a:r>
          </a:p>
          <a:p>
            <a:pPr lvl="1"/>
            <a:r>
              <a:rPr lang="en-US" sz="2900" dirty="0"/>
              <a:t>Enterprise Grade Private Registries</a:t>
            </a:r>
          </a:p>
          <a:p>
            <a:pPr lvl="1"/>
            <a:r>
              <a:rPr lang="en-US" sz="2900" dirty="0"/>
              <a:t>Runs on your infrastructure (on-</a:t>
            </a:r>
            <a:r>
              <a:rPr lang="en-US" sz="2900" dirty="0" err="1"/>
              <a:t>prem</a:t>
            </a:r>
            <a:r>
              <a:rPr lang="en-US" sz="2900" dirty="0"/>
              <a:t> or cloud)</a:t>
            </a:r>
          </a:p>
          <a:p>
            <a:pPr lvl="1"/>
            <a:r>
              <a:rPr lang="en-US" sz="2900" dirty="0"/>
              <a:t>Active Directory and Role Based Access Controls</a:t>
            </a:r>
          </a:p>
          <a:p>
            <a:r>
              <a:rPr lang="en-US" sz="4400" dirty="0"/>
              <a:t>Docker Registry</a:t>
            </a:r>
          </a:p>
          <a:p>
            <a:pPr lvl="1"/>
            <a:r>
              <a:rPr lang="en-US" sz="2900" dirty="0"/>
              <a:t>Open source foundation of Hub and DTR</a:t>
            </a:r>
          </a:p>
          <a:p>
            <a:pPr lvl="1"/>
            <a:r>
              <a:rPr lang="en-US" sz="2900" dirty="0"/>
              <a:t>Runs on your infrastructure (on-</a:t>
            </a:r>
            <a:r>
              <a:rPr lang="en-US" sz="2900" dirty="0" err="1"/>
              <a:t>prem</a:t>
            </a:r>
            <a:r>
              <a:rPr lang="en-US" sz="2900" dirty="0"/>
              <a:t> or cloud) as a container</a:t>
            </a:r>
          </a:p>
          <a:p>
            <a:pPr lvl="1"/>
            <a:r>
              <a:rPr lang="en-US" sz="2900" dirty="0">
                <a:hlinkClick r:id="rId3"/>
              </a:rPr>
              <a:t>https://docs.docker.com/registry</a:t>
            </a:r>
            <a:r>
              <a:rPr lang="en-US" sz="2900" dirty="0"/>
              <a:t> and or </a:t>
            </a:r>
            <a:r>
              <a:rPr lang="en-US" sz="2900" dirty="0">
                <a:hlinkClick r:id="rId4"/>
              </a:rPr>
              <a:t>https://github.com/docker/distribution</a:t>
            </a:r>
            <a:r>
              <a:rPr lang="en-US" sz="2900" dirty="0"/>
              <a:t> </a:t>
            </a:r>
          </a:p>
          <a:p>
            <a:r>
              <a:rPr lang="en-US" sz="4400" dirty="0"/>
              <a:t>Azure Container Registry</a:t>
            </a:r>
          </a:p>
          <a:p>
            <a:pPr lvl="1"/>
            <a:r>
              <a:rPr lang="en-US" sz="2900" b="1" dirty="0"/>
              <a:t>Generally Available in 23 Regions</a:t>
            </a:r>
          </a:p>
          <a:p>
            <a:pPr lvl="1"/>
            <a:r>
              <a:rPr lang="en-US" sz="2900" dirty="0"/>
              <a:t>Store your container image in local, network-close storage on Azure</a:t>
            </a:r>
          </a:p>
          <a:p>
            <a:pPr lvl="1"/>
            <a:r>
              <a:rPr lang="en-US" sz="2900" dirty="0"/>
              <a:t>Use Azure Active Directory to manage access</a:t>
            </a:r>
          </a:p>
          <a:p>
            <a:pPr lvl="1"/>
            <a:r>
              <a:rPr lang="en-US" sz="2900" dirty="0"/>
              <a:t>Manage Windows and Linux container images in a single registry</a:t>
            </a:r>
          </a:p>
          <a:p>
            <a:pPr lvl="1"/>
            <a:endParaRPr lang="en-US" dirty="0"/>
          </a:p>
          <a:p>
            <a:pPr lvl="1"/>
            <a:endParaRPr lang="en-US" dirty="0"/>
          </a:p>
        </p:txBody>
      </p:sp>
      <p:pic>
        <p:nvPicPr>
          <p:cNvPr id="6" name="Picture 5"/>
          <p:cNvPicPr>
            <a:picLocks noChangeAspect="1"/>
          </p:cNvPicPr>
          <p:nvPr/>
        </p:nvPicPr>
        <p:blipFill>
          <a:blip r:embed="rId5"/>
          <a:stretch>
            <a:fillRect/>
          </a:stretch>
        </p:blipFill>
        <p:spPr>
          <a:xfrm>
            <a:off x="7046160" y="449262"/>
            <a:ext cx="4735341" cy="3657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61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500"/>
                                        <p:tgtEl>
                                          <p:spTgt spid="2">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0" end="10"/>
                                            </p:txEl>
                                          </p:spTgt>
                                        </p:tgtEl>
                                        <p:attrNameLst>
                                          <p:attrName>style.visibility</p:attrName>
                                        </p:attrNameLst>
                                      </p:cBhvr>
                                      <p:to>
                                        <p:strVal val="visible"/>
                                      </p:to>
                                    </p:set>
                                    <p:animEffect transition="in" filter="fade">
                                      <p:cBhvr>
                                        <p:cTn id="44" dur="500"/>
                                        <p:tgtEl>
                                          <p:spTgt spid="2">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Effect transition="in" filter="fade">
                                      <p:cBhvr>
                                        <p:cTn id="47" dur="500"/>
                                        <p:tgtEl>
                                          <p:spTgt spid="2">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12" end="12"/>
                                            </p:txEl>
                                          </p:spTgt>
                                        </p:tgtEl>
                                        <p:attrNameLst>
                                          <p:attrName>style.visibility</p:attrName>
                                        </p:attrNameLst>
                                      </p:cBhvr>
                                      <p:to>
                                        <p:strVal val="visible"/>
                                      </p:to>
                                    </p:set>
                                    <p:animEffect transition="in" filter="fade">
                                      <p:cBhvr>
                                        <p:cTn id="52" dur="500"/>
                                        <p:tgtEl>
                                          <p:spTgt spid="2">
                                            <p:txEl>
                                              <p:pRg st="12" end="12"/>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xEl>
                                              <p:pRg st="13" end="13"/>
                                            </p:txEl>
                                          </p:spTgt>
                                        </p:tgtEl>
                                        <p:attrNameLst>
                                          <p:attrName>style.visibility</p:attrName>
                                        </p:attrNameLst>
                                      </p:cBhvr>
                                      <p:to>
                                        <p:strVal val="visible"/>
                                      </p:to>
                                    </p:set>
                                    <p:animEffect transition="in" filter="fade">
                                      <p:cBhvr>
                                        <p:cTn id="55" dur="500"/>
                                        <p:tgtEl>
                                          <p:spTgt spid="2">
                                            <p:txEl>
                                              <p:pRg st="13" end="13"/>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14" end="14"/>
                                            </p:txEl>
                                          </p:spTgt>
                                        </p:tgtEl>
                                        <p:attrNameLst>
                                          <p:attrName>style.visibility</p:attrName>
                                        </p:attrNameLst>
                                      </p:cBhvr>
                                      <p:to>
                                        <p:strVal val="visible"/>
                                      </p:to>
                                    </p:set>
                                    <p:animEffect transition="in" filter="fade">
                                      <p:cBhvr>
                                        <p:cTn id="58" dur="500"/>
                                        <p:tgtEl>
                                          <p:spTgt spid="2">
                                            <p:txEl>
                                              <p:pRg st="14" end="14"/>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
                                            <p:txEl>
                                              <p:pRg st="15" end="15"/>
                                            </p:txEl>
                                          </p:spTgt>
                                        </p:tgtEl>
                                        <p:attrNameLst>
                                          <p:attrName>style.visibility</p:attrName>
                                        </p:attrNameLst>
                                      </p:cBhvr>
                                      <p:to>
                                        <p:strVal val="visible"/>
                                      </p:to>
                                    </p:set>
                                    <p:animEffect transition="in" filter="fade">
                                      <p:cBhvr>
                                        <p:cTn id="61" dur="500"/>
                                        <p:tgtEl>
                                          <p:spTgt spid="2">
                                            <p:txEl>
                                              <p:pRg st="15" end="15"/>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
                                            <p:txEl>
                                              <p:pRg st="16" end="16"/>
                                            </p:txEl>
                                          </p:spTgt>
                                        </p:tgtEl>
                                        <p:attrNameLst>
                                          <p:attrName>style.visibility</p:attrName>
                                        </p:attrNameLst>
                                      </p:cBhvr>
                                      <p:to>
                                        <p:strVal val="visible"/>
                                      </p:to>
                                    </p:set>
                                    <p:animEffect transition="in" filter="fade">
                                      <p:cBhvr>
                                        <p:cTn id="64" dur="500"/>
                                        <p:tgtEl>
                                          <p:spTgt spid="2">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Management with Registries</a:t>
            </a:r>
          </a:p>
        </p:txBody>
      </p:sp>
      <p:pic>
        <p:nvPicPr>
          <p:cNvPr id="6" name="Picture 5"/>
          <p:cNvPicPr>
            <a:picLocks noChangeAspect="1"/>
          </p:cNvPicPr>
          <p:nvPr/>
        </p:nvPicPr>
        <p:blipFill>
          <a:blip r:embed="rId3"/>
          <a:stretch>
            <a:fillRect/>
          </a:stretch>
        </p:blipFill>
        <p:spPr>
          <a:xfrm>
            <a:off x="1756225" y="1836150"/>
            <a:ext cx="2035081" cy="1172004"/>
          </a:xfrm>
          <a:prstGeom prst="rect">
            <a:avLst/>
          </a:prstGeom>
        </p:spPr>
      </p:pic>
      <p:sp>
        <p:nvSpPr>
          <p:cNvPr id="18" name="Arrow: Right 17"/>
          <p:cNvSpPr/>
          <p:nvPr/>
        </p:nvSpPr>
        <p:spPr bwMode="auto">
          <a:xfrm>
            <a:off x="4129257" y="2064750"/>
            <a:ext cx="838200" cy="3574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1255182" y="2931054"/>
            <a:ext cx="4191000" cy="8710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Docker for Windows (or Mac)</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Images: Local Machine</a:t>
            </a:r>
          </a:p>
        </p:txBody>
      </p:sp>
      <p:pic>
        <p:nvPicPr>
          <p:cNvPr id="22" name="Picture 21"/>
          <p:cNvPicPr>
            <a:picLocks noChangeAspect="1"/>
          </p:cNvPicPr>
          <p:nvPr/>
        </p:nvPicPr>
        <p:blipFill>
          <a:blip r:embed="rId4"/>
          <a:stretch>
            <a:fillRect/>
          </a:stretch>
        </p:blipFill>
        <p:spPr>
          <a:xfrm>
            <a:off x="5348457" y="1982494"/>
            <a:ext cx="849794" cy="1617348"/>
          </a:xfrm>
          <a:prstGeom prst="rect">
            <a:avLst/>
          </a:prstGeom>
        </p:spPr>
      </p:pic>
      <p:pic>
        <p:nvPicPr>
          <p:cNvPr id="23" name="Picture 22"/>
          <p:cNvPicPr>
            <a:picLocks noChangeAspect="1"/>
          </p:cNvPicPr>
          <p:nvPr/>
        </p:nvPicPr>
        <p:blipFill>
          <a:blip r:embed="rId4"/>
          <a:stretch>
            <a:fillRect/>
          </a:stretch>
        </p:blipFill>
        <p:spPr>
          <a:xfrm>
            <a:off x="6175063" y="1982494"/>
            <a:ext cx="849794" cy="1617348"/>
          </a:xfrm>
          <a:prstGeom prst="rect">
            <a:avLst/>
          </a:prstGeom>
        </p:spPr>
      </p:pic>
      <p:pic>
        <p:nvPicPr>
          <p:cNvPr id="24" name="Picture 23"/>
          <p:cNvPicPr>
            <a:picLocks noChangeAspect="1"/>
          </p:cNvPicPr>
          <p:nvPr/>
        </p:nvPicPr>
        <p:blipFill>
          <a:blip r:embed="rId4"/>
          <a:stretch>
            <a:fillRect/>
          </a:stretch>
        </p:blipFill>
        <p:spPr>
          <a:xfrm>
            <a:off x="7013263" y="1982494"/>
            <a:ext cx="849794" cy="1617348"/>
          </a:xfrm>
          <a:prstGeom prst="rect">
            <a:avLst/>
          </a:prstGeom>
        </p:spPr>
      </p:pic>
      <p:sp>
        <p:nvSpPr>
          <p:cNvPr id="25" name="TextBox 24"/>
          <p:cNvSpPr txBox="1"/>
          <p:nvPr/>
        </p:nvSpPr>
        <p:spPr>
          <a:xfrm>
            <a:off x="8047037" y="2029421"/>
            <a:ext cx="5181600" cy="152349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Clustered Container Host </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Deployment: Local Servers or IaaS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 an Orchestrator</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(Optional) Use Scale-Sets</a:t>
            </a:r>
          </a:p>
        </p:txBody>
      </p:sp>
      <p:grpSp>
        <p:nvGrpSpPr>
          <p:cNvPr id="26" name="Group 25"/>
          <p:cNvGrpSpPr/>
          <p:nvPr/>
        </p:nvGrpSpPr>
        <p:grpSpPr>
          <a:xfrm>
            <a:off x="6685925" y="1668462"/>
            <a:ext cx="1592263" cy="849312"/>
            <a:chOff x="1506538" y="2659064"/>
            <a:chExt cx="1592263" cy="849312"/>
          </a:xfrm>
        </p:grpSpPr>
        <p:sp>
          <p:nvSpPr>
            <p:cNvPr id="27" name="Freeform 591"/>
            <p:cNvSpPr>
              <a:spLocks/>
            </p:cNvSpPr>
            <p:nvPr/>
          </p:nvSpPr>
          <p:spPr bwMode="auto">
            <a:xfrm>
              <a:off x="2336801" y="3165476"/>
              <a:ext cx="592138" cy="314325"/>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592"/>
            <p:cNvSpPr>
              <a:spLocks/>
            </p:cNvSpPr>
            <p:nvPr/>
          </p:nvSpPr>
          <p:spPr bwMode="auto">
            <a:xfrm>
              <a:off x="2146301" y="2659064"/>
              <a:ext cx="952500" cy="384175"/>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593"/>
            <p:cNvSpPr>
              <a:spLocks/>
            </p:cNvSpPr>
            <p:nvPr/>
          </p:nvSpPr>
          <p:spPr bwMode="auto">
            <a:xfrm>
              <a:off x="1506538" y="3200401"/>
              <a:ext cx="546100" cy="307975"/>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0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0"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80121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Management with Registries</a:t>
            </a:r>
          </a:p>
        </p:txBody>
      </p:sp>
      <p:pic>
        <p:nvPicPr>
          <p:cNvPr id="6" name="Picture 5"/>
          <p:cNvPicPr>
            <a:picLocks noChangeAspect="1"/>
          </p:cNvPicPr>
          <p:nvPr/>
        </p:nvPicPr>
        <p:blipFill>
          <a:blip r:embed="rId3"/>
          <a:stretch>
            <a:fillRect/>
          </a:stretch>
        </p:blipFill>
        <p:spPr>
          <a:xfrm>
            <a:off x="3692805" y="4716462"/>
            <a:ext cx="2035081" cy="1172004"/>
          </a:xfrm>
          <a:prstGeom prst="rect">
            <a:avLst/>
          </a:prstGeom>
        </p:spPr>
      </p:pic>
      <p:sp>
        <p:nvSpPr>
          <p:cNvPr id="18" name="Arrow: Right 17"/>
          <p:cNvSpPr/>
          <p:nvPr/>
        </p:nvSpPr>
        <p:spPr bwMode="auto">
          <a:xfrm rot="14277867">
            <a:off x="3153073" y="3976723"/>
            <a:ext cx="838200" cy="3574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3191762" y="5811366"/>
            <a:ext cx="3712275" cy="8710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Docker for Windows (or Mac)</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Images: Local Machine</a:t>
            </a:r>
          </a:p>
        </p:txBody>
      </p:sp>
      <p:pic>
        <p:nvPicPr>
          <p:cNvPr id="22" name="Picture 21"/>
          <p:cNvPicPr>
            <a:picLocks noChangeAspect="1"/>
          </p:cNvPicPr>
          <p:nvPr/>
        </p:nvPicPr>
        <p:blipFill>
          <a:blip r:embed="rId4"/>
          <a:stretch>
            <a:fillRect/>
          </a:stretch>
        </p:blipFill>
        <p:spPr>
          <a:xfrm>
            <a:off x="5348457" y="1982494"/>
            <a:ext cx="849794" cy="1617348"/>
          </a:xfrm>
          <a:prstGeom prst="rect">
            <a:avLst/>
          </a:prstGeom>
        </p:spPr>
      </p:pic>
      <p:pic>
        <p:nvPicPr>
          <p:cNvPr id="23" name="Picture 22"/>
          <p:cNvPicPr>
            <a:picLocks noChangeAspect="1"/>
          </p:cNvPicPr>
          <p:nvPr/>
        </p:nvPicPr>
        <p:blipFill>
          <a:blip r:embed="rId4"/>
          <a:stretch>
            <a:fillRect/>
          </a:stretch>
        </p:blipFill>
        <p:spPr>
          <a:xfrm>
            <a:off x="6175063" y="1982494"/>
            <a:ext cx="849794" cy="1617348"/>
          </a:xfrm>
          <a:prstGeom prst="rect">
            <a:avLst/>
          </a:prstGeom>
        </p:spPr>
      </p:pic>
      <p:pic>
        <p:nvPicPr>
          <p:cNvPr id="24" name="Picture 23"/>
          <p:cNvPicPr>
            <a:picLocks noChangeAspect="1"/>
          </p:cNvPicPr>
          <p:nvPr/>
        </p:nvPicPr>
        <p:blipFill>
          <a:blip r:embed="rId4"/>
          <a:stretch>
            <a:fillRect/>
          </a:stretch>
        </p:blipFill>
        <p:spPr>
          <a:xfrm>
            <a:off x="7013263" y="1982494"/>
            <a:ext cx="849794" cy="1617348"/>
          </a:xfrm>
          <a:prstGeom prst="rect">
            <a:avLst/>
          </a:prstGeom>
        </p:spPr>
      </p:pic>
      <p:sp>
        <p:nvSpPr>
          <p:cNvPr id="25" name="TextBox 24"/>
          <p:cNvSpPr txBox="1"/>
          <p:nvPr/>
        </p:nvSpPr>
        <p:spPr>
          <a:xfrm>
            <a:off x="8047037" y="2029421"/>
            <a:ext cx="5181600" cy="152349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Clustered Container Host </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Deployment: Local Servers or IaaS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 an Orchestrator</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(Optional) Use Scale-Sets</a:t>
            </a:r>
          </a:p>
        </p:txBody>
      </p:sp>
      <p:grpSp>
        <p:nvGrpSpPr>
          <p:cNvPr id="26" name="Group 25"/>
          <p:cNvGrpSpPr/>
          <p:nvPr/>
        </p:nvGrpSpPr>
        <p:grpSpPr>
          <a:xfrm>
            <a:off x="6685925" y="1668462"/>
            <a:ext cx="1592263" cy="849312"/>
            <a:chOff x="1506538" y="2659064"/>
            <a:chExt cx="1592263" cy="849312"/>
          </a:xfrm>
        </p:grpSpPr>
        <p:sp>
          <p:nvSpPr>
            <p:cNvPr id="27" name="Freeform 591"/>
            <p:cNvSpPr>
              <a:spLocks/>
            </p:cNvSpPr>
            <p:nvPr/>
          </p:nvSpPr>
          <p:spPr bwMode="auto">
            <a:xfrm>
              <a:off x="2336801" y="3165476"/>
              <a:ext cx="592138" cy="314325"/>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592"/>
            <p:cNvSpPr>
              <a:spLocks/>
            </p:cNvSpPr>
            <p:nvPr/>
          </p:nvSpPr>
          <p:spPr bwMode="auto">
            <a:xfrm>
              <a:off x="2146301" y="2659064"/>
              <a:ext cx="952500" cy="384175"/>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593"/>
            <p:cNvSpPr>
              <a:spLocks/>
            </p:cNvSpPr>
            <p:nvPr/>
          </p:nvSpPr>
          <p:spPr bwMode="auto">
            <a:xfrm>
              <a:off x="1506538" y="3200401"/>
              <a:ext cx="546100" cy="307975"/>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0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0"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4" name="Graphic 3" descr="Recycl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8235" y="1775039"/>
            <a:ext cx="1942993" cy="1942993"/>
          </a:xfrm>
          <a:prstGeom prst="rect">
            <a:avLst/>
          </a:prstGeom>
        </p:spPr>
      </p:pic>
      <p:sp>
        <p:nvSpPr>
          <p:cNvPr id="16" name="Arrow: Right 15"/>
          <p:cNvSpPr/>
          <p:nvPr/>
        </p:nvSpPr>
        <p:spPr bwMode="auto">
          <a:xfrm>
            <a:off x="3972010" y="2489199"/>
            <a:ext cx="838200" cy="3574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p:cNvSpPr txBox="1"/>
          <p:nvPr/>
        </p:nvSpPr>
        <p:spPr>
          <a:xfrm>
            <a:off x="1570037" y="1439862"/>
            <a:ext cx="24384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Image Registry</a:t>
            </a:r>
          </a:p>
        </p:txBody>
      </p:sp>
      <p:pic>
        <p:nvPicPr>
          <p:cNvPr id="20" name="Graphic 19" descr="Recycl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8037" y="2887662"/>
            <a:ext cx="1942993" cy="1942993"/>
          </a:xfrm>
          <a:prstGeom prst="rect">
            <a:avLst/>
          </a:prstGeom>
        </p:spPr>
      </p:pic>
      <p:sp>
        <p:nvSpPr>
          <p:cNvPr id="21" name="TextBox 20"/>
          <p:cNvSpPr txBox="1"/>
          <p:nvPr/>
        </p:nvSpPr>
        <p:spPr>
          <a:xfrm>
            <a:off x="884237" y="4519397"/>
            <a:ext cx="1905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Code Repo</a:t>
            </a:r>
          </a:p>
        </p:txBody>
      </p:sp>
      <p:sp>
        <p:nvSpPr>
          <p:cNvPr id="31" name="Arrow: Right 30"/>
          <p:cNvSpPr/>
          <p:nvPr/>
        </p:nvSpPr>
        <p:spPr bwMode="auto">
          <a:xfrm rot="3573863">
            <a:off x="2783714" y="4290712"/>
            <a:ext cx="838200" cy="3574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941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Management with Registries</a:t>
            </a:r>
          </a:p>
        </p:txBody>
      </p:sp>
      <p:pic>
        <p:nvPicPr>
          <p:cNvPr id="6" name="Picture 5"/>
          <p:cNvPicPr>
            <a:picLocks noChangeAspect="1"/>
          </p:cNvPicPr>
          <p:nvPr/>
        </p:nvPicPr>
        <p:blipFill>
          <a:blip r:embed="rId3"/>
          <a:stretch>
            <a:fillRect/>
          </a:stretch>
        </p:blipFill>
        <p:spPr>
          <a:xfrm>
            <a:off x="3692805" y="4716462"/>
            <a:ext cx="2035081" cy="1172004"/>
          </a:xfrm>
          <a:prstGeom prst="rect">
            <a:avLst/>
          </a:prstGeom>
        </p:spPr>
      </p:pic>
      <p:sp>
        <p:nvSpPr>
          <p:cNvPr id="18" name="Arrow: Right 17"/>
          <p:cNvSpPr/>
          <p:nvPr/>
        </p:nvSpPr>
        <p:spPr bwMode="auto">
          <a:xfrm rot="14277867">
            <a:off x="3153073" y="3976723"/>
            <a:ext cx="838200" cy="3574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3191762" y="5811366"/>
            <a:ext cx="3712275" cy="8710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Docker for Windows (or Mac)</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Images: Local Machine</a:t>
            </a:r>
          </a:p>
        </p:txBody>
      </p:sp>
      <p:pic>
        <p:nvPicPr>
          <p:cNvPr id="22" name="Picture 21"/>
          <p:cNvPicPr>
            <a:picLocks noChangeAspect="1"/>
          </p:cNvPicPr>
          <p:nvPr/>
        </p:nvPicPr>
        <p:blipFill>
          <a:blip r:embed="rId4"/>
          <a:stretch>
            <a:fillRect/>
          </a:stretch>
        </p:blipFill>
        <p:spPr>
          <a:xfrm>
            <a:off x="5348457" y="1982494"/>
            <a:ext cx="849794" cy="1617348"/>
          </a:xfrm>
          <a:prstGeom prst="rect">
            <a:avLst/>
          </a:prstGeom>
        </p:spPr>
      </p:pic>
      <p:pic>
        <p:nvPicPr>
          <p:cNvPr id="23" name="Picture 22"/>
          <p:cNvPicPr>
            <a:picLocks noChangeAspect="1"/>
          </p:cNvPicPr>
          <p:nvPr/>
        </p:nvPicPr>
        <p:blipFill>
          <a:blip r:embed="rId4"/>
          <a:stretch>
            <a:fillRect/>
          </a:stretch>
        </p:blipFill>
        <p:spPr>
          <a:xfrm>
            <a:off x="6175063" y="1982494"/>
            <a:ext cx="849794" cy="1617348"/>
          </a:xfrm>
          <a:prstGeom prst="rect">
            <a:avLst/>
          </a:prstGeom>
        </p:spPr>
      </p:pic>
      <p:pic>
        <p:nvPicPr>
          <p:cNvPr id="24" name="Picture 23"/>
          <p:cNvPicPr>
            <a:picLocks noChangeAspect="1"/>
          </p:cNvPicPr>
          <p:nvPr/>
        </p:nvPicPr>
        <p:blipFill>
          <a:blip r:embed="rId4"/>
          <a:stretch>
            <a:fillRect/>
          </a:stretch>
        </p:blipFill>
        <p:spPr>
          <a:xfrm>
            <a:off x="7013263" y="1982494"/>
            <a:ext cx="849794" cy="1617348"/>
          </a:xfrm>
          <a:prstGeom prst="rect">
            <a:avLst/>
          </a:prstGeom>
        </p:spPr>
      </p:pic>
      <p:sp>
        <p:nvSpPr>
          <p:cNvPr id="25" name="TextBox 24"/>
          <p:cNvSpPr txBox="1"/>
          <p:nvPr/>
        </p:nvSpPr>
        <p:spPr>
          <a:xfrm>
            <a:off x="8047037" y="2029421"/>
            <a:ext cx="5181600" cy="152349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Clustered Container Host </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Deployment: Local Servers or IaaS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 an Orchestrator</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(Optional) Use Scale-Sets</a:t>
            </a:r>
          </a:p>
        </p:txBody>
      </p:sp>
      <p:grpSp>
        <p:nvGrpSpPr>
          <p:cNvPr id="26" name="Group 25"/>
          <p:cNvGrpSpPr/>
          <p:nvPr/>
        </p:nvGrpSpPr>
        <p:grpSpPr>
          <a:xfrm>
            <a:off x="6685925" y="1668462"/>
            <a:ext cx="1592263" cy="849312"/>
            <a:chOff x="1506538" y="2659064"/>
            <a:chExt cx="1592263" cy="849312"/>
          </a:xfrm>
        </p:grpSpPr>
        <p:sp>
          <p:nvSpPr>
            <p:cNvPr id="27" name="Freeform 591"/>
            <p:cNvSpPr>
              <a:spLocks/>
            </p:cNvSpPr>
            <p:nvPr/>
          </p:nvSpPr>
          <p:spPr bwMode="auto">
            <a:xfrm>
              <a:off x="2336801" y="3165476"/>
              <a:ext cx="592138" cy="314325"/>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592"/>
            <p:cNvSpPr>
              <a:spLocks/>
            </p:cNvSpPr>
            <p:nvPr/>
          </p:nvSpPr>
          <p:spPr bwMode="auto">
            <a:xfrm>
              <a:off x="2146301" y="2659064"/>
              <a:ext cx="952500" cy="384175"/>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593"/>
            <p:cNvSpPr>
              <a:spLocks/>
            </p:cNvSpPr>
            <p:nvPr/>
          </p:nvSpPr>
          <p:spPr bwMode="auto">
            <a:xfrm>
              <a:off x="1506538" y="3200401"/>
              <a:ext cx="546100" cy="307975"/>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0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0"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4" name="Graphic 3" descr="Recycl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8235" y="1775039"/>
            <a:ext cx="1942993" cy="1942993"/>
          </a:xfrm>
          <a:prstGeom prst="rect">
            <a:avLst/>
          </a:prstGeom>
        </p:spPr>
      </p:pic>
      <p:sp>
        <p:nvSpPr>
          <p:cNvPr id="16" name="Arrow: Right 15"/>
          <p:cNvSpPr/>
          <p:nvPr/>
        </p:nvSpPr>
        <p:spPr bwMode="auto">
          <a:xfrm>
            <a:off x="3972010" y="2489199"/>
            <a:ext cx="838200" cy="3574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p:cNvSpPr txBox="1"/>
          <p:nvPr/>
        </p:nvSpPr>
        <p:spPr>
          <a:xfrm>
            <a:off x="1570037" y="1439862"/>
            <a:ext cx="24384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Image Registry</a:t>
            </a:r>
          </a:p>
        </p:txBody>
      </p:sp>
      <p:pic>
        <p:nvPicPr>
          <p:cNvPr id="20" name="Graphic 19" descr="Recycl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8037" y="2887662"/>
            <a:ext cx="1942993" cy="1942993"/>
          </a:xfrm>
          <a:prstGeom prst="rect">
            <a:avLst/>
          </a:prstGeom>
        </p:spPr>
      </p:pic>
      <p:sp>
        <p:nvSpPr>
          <p:cNvPr id="21" name="TextBox 20"/>
          <p:cNvSpPr txBox="1"/>
          <p:nvPr/>
        </p:nvSpPr>
        <p:spPr>
          <a:xfrm>
            <a:off x="884237" y="4519397"/>
            <a:ext cx="1905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Code Repo</a:t>
            </a:r>
          </a:p>
        </p:txBody>
      </p:sp>
      <p:sp>
        <p:nvSpPr>
          <p:cNvPr id="31" name="Arrow: Right 30"/>
          <p:cNvSpPr/>
          <p:nvPr/>
        </p:nvSpPr>
        <p:spPr bwMode="auto">
          <a:xfrm rot="3573863">
            <a:off x="2783714" y="4290712"/>
            <a:ext cx="838200" cy="3574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31"/>
          <p:cNvPicPr>
            <a:picLocks noChangeAspect="1"/>
          </p:cNvPicPr>
          <p:nvPr/>
        </p:nvPicPr>
        <p:blipFill>
          <a:blip r:embed="rId3"/>
          <a:stretch>
            <a:fillRect/>
          </a:stretch>
        </p:blipFill>
        <p:spPr>
          <a:xfrm>
            <a:off x="4868956" y="4194322"/>
            <a:ext cx="2035081" cy="1172004"/>
          </a:xfrm>
          <a:prstGeom prst="rect">
            <a:avLst/>
          </a:prstGeom>
        </p:spPr>
      </p:pic>
      <p:pic>
        <p:nvPicPr>
          <p:cNvPr id="34" name="Picture 33"/>
          <p:cNvPicPr>
            <a:picLocks noChangeAspect="1"/>
          </p:cNvPicPr>
          <p:nvPr/>
        </p:nvPicPr>
        <p:blipFill>
          <a:blip r:embed="rId3"/>
          <a:stretch>
            <a:fillRect/>
          </a:stretch>
        </p:blipFill>
        <p:spPr>
          <a:xfrm>
            <a:off x="5941434" y="4716462"/>
            <a:ext cx="2035081" cy="1172004"/>
          </a:xfrm>
          <a:prstGeom prst="rect">
            <a:avLst/>
          </a:prstGeom>
        </p:spPr>
      </p:pic>
    </p:spTree>
    <p:extLst>
      <p:ext uri="{BB962C8B-B14F-4D97-AF65-F5344CB8AC3E}">
        <p14:creationId xmlns:p14="http://schemas.microsoft.com/office/powerpoint/2010/main" val="144652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9ABB-751B-4A9C-9A64-05655132E1E6}"/>
              </a:ext>
            </a:extLst>
          </p:cNvPr>
          <p:cNvSpPr>
            <a:spLocks noGrp="1"/>
          </p:cNvSpPr>
          <p:nvPr>
            <p:ph type="title"/>
          </p:nvPr>
        </p:nvSpPr>
        <p:spPr/>
        <p:txBody>
          <a:bodyPr/>
          <a:lstStyle/>
          <a:p>
            <a:r>
              <a:rPr lang="en-US" dirty="0"/>
              <a:t>Notes for Azure Container Registry</a:t>
            </a:r>
          </a:p>
        </p:txBody>
      </p:sp>
      <p:sp>
        <p:nvSpPr>
          <p:cNvPr id="6" name="Content Placeholder 5">
            <a:extLst>
              <a:ext uri="{FF2B5EF4-FFF2-40B4-BE49-F238E27FC236}">
                <a16:creationId xmlns:a16="http://schemas.microsoft.com/office/drawing/2014/main" id="{BB5665B5-307F-4ECC-A59E-2F433475FC34}"/>
              </a:ext>
            </a:extLst>
          </p:cNvPr>
          <p:cNvSpPr>
            <a:spLocks noGrp="1"/>
          </p:cNvSpPr>
          <p:nvPr>
            <p:ph idx="1"/>
          </p:nvPr>
        </p:nvSpPr>
        <p:spPr/>
        <p:txBody>
          <a:bodyPr>
            <a:normAutofit fontScale="92500" lnSpcReduction="20000"/>
          </a:bodyPr>
          <a:lstStyle/>
          <a:p>
            <a:r>
              <a:rPr lang="en-US" dirty="0"/>
              <a:t>Several Different SKUs</a:t>
            </a:r>
          </a:p>
          <a:p>
            <a:pPr lvl="1"/>
            <a:r>
              <a:rPr lang="en-US" dirty="0"/>
              <a:t>Classic</a:t>
            </a:r>
          </a:p>
          <a:p>
            <a:pPr lvl="1"/>
            <a:r>
              <a:rPr lang="en-US" dirty="0"/>
              <a:t>Basic </a:t>
            </a:r>
          </a:p>
          <a:p>
            <a:pPr lvl="1"/>
            <a:r>
              <a:rPr lang="en-US" dirty="0"/>
              <a:t>Standard</a:t>
            </a:r>
          </a:p>
          <a:p>
            <a:pPr lvl="1"/>
            <a:r>
              <a:rPr lang="en-US" dirty="0"/>
              <a:t>Premium </a:t>
            </a:r>
          </a:p>
          <a:p>
            <a:r>
              <a:rPr lang="en-US" dirty="0"/>
              <a:t>Classic is billed at the standard rates based on consumption of Blob Storage and Networking. No incremental charges for the registry it self.</a:t>
            </a:r>
          </a:p>
          <a:p>
            <a:r>
              <a:rPr lang="en-US" dirty="0"/>
              <a:t>Basic, Standard and Premium provides additional capabilities, such as Azure AD authentication, </a:t>
            </a:r>
            <a:r>
              <a:rPr lang="en-US" dirty="0" err="1"/>
              <a:t>webhook</a:t>
            </a:r>
            <a:r>
              <a:rPr lang="en-US" dirty="0"/>
              <a:t> support and delete operations.</a:t>
            </a:r>
          </a:p>
          <a:p>
            <a:pPr marL="621715" lvl="1" indent="0">
              <a:buNone/>
            </a:pPr>
            <a:endParaRPr lang="en-US" dirty="0"/>
          </a:p>
        </p:txBody>
      </p:sp>
    </p:spTree>
    <p:extLst>
      <p:ext uri="{BB962C8B-B14F-4D97-AF65-F5344CB8AC3E}">
        <p14:creationId xmlns:p14="http://schemas.microsoft.com/office/powerpoint/2010/main" val="2658231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2D6B-AA96-427F-8518-3ED5F8182F99}"/>
              </a:ext>
            </a:extLst>
          </p:cNvPr>
          <p:cNvSpPr>
            <a:spLocks noGrp="1"/>
          </p:cNvSpPr>
          <p:nvPr>
            <p:ph type="title"/>
          </p:nvPr>
        </p:nvSpPr>
        <p:spPr/>
        <p:txBody>
          <a:bodyPr>
            <a:normAutofit/>
          </a:bodyPr>
          <a:lstStyle/>
          <a:p>
            <a:r>
              <a:rPr lang="en-US" dirty="0"/>
              <a:t>Geo Replication for ACR (Preview)</a:t>
            </a:r>
          </a:p>
        </p:txBody>
      </p:sp>
      <p:sp>
        <p:nvSpPr>
          <p:cNvPr id="3" name="Content Placeholder 2">
            <a:extLst>
              <a:ext uri="{FF2B5EF4-FFF2-40B4-BE49-F238E27FC236}">
                <a16:creationId xmlns:a16="http://schemas.microsoft.com/office/drawing/2014/main" id="{F9AD9E94-1469-484F-AE6C-83EA5E30DF2B}"/>
              </a:ext>
            </a:extLst>
          </p:cNvPr>
          <p:cNvSpPr>
            <a:spLocks noGrp="1"/>
          </p:cNvSpPr>
          <p:nvPr>
            <p:ph idx="1"/>
          </p:nvPr>
        </p:nvSpPr>
        <p:spPr/>
        <p:txBody>
          <a:bodyPr/>
          <a:lstStyle/>
          <a:p>
            <a:r>
              <a:rPr lang="en-US" dirty="0"/>
              <a:t>Single registry/image/tag names can be used across multiple regions</a:t>
            </a:r>
          </a:p>
          <a:p>
            <a:r>
              <a:rPr lang="en-US" dirty="0"/>
              <a:t>Network-close registry access from regional deployments</a:t>
            </a:r>
          </a:p>
          <a:p>
            <a:r>
              <a:rPr lang="en-US" dirty="0"/>
              <a:t>No additional egress fees. Images are pulled from a local, replicated registry in the same region as your container host</a:t>
            </a:r>
          </a:p>
          <a:p>
            <a:r>
              <a:rPr lang="en-US" dirty="0"/>
              <a:t>Single management of a registry across multiple regions</a:t>
            </a:r>
          </a:p>
          <a:p>
            <a:r>
              <a:rPr lang="en-US" dirty="0"/>
              <a:t>Supported in Premium registries only.</a:t>
            </a:r>
          </a:p>
        </p:txBody>
      </p:sp>
    </p:spTree>
    <p:extLst>
      <p:ext uri="{BB962C8B-B14F-4D97-AF65-F5344CB8AC3E}">
        <p14:creationId xmlns:p14="http://schemas.microsoft.com/office/powerpoint/2010/main" val="2454270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7729-720C-4672-B122-1C45088A0325}"/>
              </a:ext>
            </a:extLst>
          </p:cNvPr>
          <p:cNvSpPr>
            <a:spLocks noGrp="1"/>
          </p:cNvSpPr>
          <p:nvPr>
            <p:ph type="title"/>
          </p:nvPr>
        </p:nvSpPr>
        <p:spPr/>
        <p:txBody>
          <a:bodyPr/>
          <a:lstStyle/>
          <a:p>
            <a:r>
              <a:rPr lang="en-US" dirty="0"/>
              <a:t>DEMO: Azure Container Registry</a:t>
            </a:r>
          </a:p>
        </p:txBody>
      </p:sp>
      <p:pic>
        <p:nvPicPr>
          <p:cNvPr id="4" name="Picture 3">
            <a:extLst>
              <a:ext uri="{FF2B5EF4-FFF2-40B4-BE49-F238E27FC236}">
                <a16:creationId xmlns:a16="http://schemas.microsoft.com/office/drawing/2014/main" id="{58844912-9DCE-4DB2-B1F4-95D36A39DD5C}"/>
              </a:ext>
            </a:extLst>
          </p:cNvPr>
          <p:cNvPicPr>
            <a:picLocks noChangeAspect="1"/>
          </p:cNvPicPr>
          <p:nvPr/>
        </p:nvPicPr>
        <p:blipFill>
          <a:blip r:embed="rId3"/>
          <a:stretch>
            <a:fillRect/>
          </a:stretch>
        </p:blipFill>
        <p:spPr>
          <a:xfrm>
            <a:off x="2408237" y="1211262"/>
            <a:ext cx="7543800" cy="5035486"/>
          </a:xfrm>
          <a:prstGeom prst="rect">
            <a:avLst/>
          </a:prstGeom>
        </p:spPr>
      </p:pic>
    </p:spTree>
    <p:extLst>
      <p:ext uri="{BB962C8B-B14F-4D97-AF65-F5344CB8AC3E}">
        <p14:creationId xmlns:p14="http://schemas.microsoft.com/office/powerpoint/2010/main" val="1531215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BB9A-2468-4161-8799-B498E0D32945}"/>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0A5F6D8A-B7C1-4BCD-B28A-F4448FC14372}"/>
              </a:ext>
            </a:extLst>
          </p:cNvPr>
          <p:cNvSpPr>
            <a:spLocks noGrp="1"/>
          </p:cNvSpPr>
          <p:nvPr>
            <p:ph idx="1"/>
          </p:nvPr>
        </p:nvSpPr>
        <p:spPr/>
        <p:txBody>
          <a:bodyPr/>
          <a:lstStyle/>
          <a:p>
            <a:r>
              <a:rPr lang="en-US" dirty="0"/>
              <a:t>Containers and Common Cloud Computing Models</a:t>
            </a:r>
          </a:p>
          <a:p>
            <a:r>
              <a:rPr lang="en-US" dirty="0"/>
              <a:t>Getting Started (with Docker)</a:t>
            </a:r>
          </a:p>
          <a:p>
            <a:r>
              <a:rPr lang="en-US" dirty="0"/>
              <a:t>Using Azure Registry</a:t>
            </a:r>
          </a:p>
          <a:p>
            <a:r>
              <a:rPr lang="en-US" dirty="0">
                <a:solidFill>
                  <a:schemeClr val="accent2"/>
                </a:solidFill>
              </a:rPr>
              <a:t>To the Cloud with Azure Container Instances</a:t>
            </a:r>
          </a:p>
          <a:p>
            <a:r>
              <a:rPr lang="en-US" dirty="0"/>
              <a:t>What does a Container Service do for me?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7537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BB9A-2468-4161-8799-B498E0D32945}"/>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0A5F6D8A-B7C1-4BCD-B28A-F4448FC14372}"/>
              </a:ext>
            </a:extLst>
          </p:cNvPr>
          <p:cNvSpPr>
            <a:spLocks noGrp="1"/>
          </p:cNvSpPr>
          <p:nvPr>
            <p:ph idx="1"/>
          </p:nvPr>
        </p:nvSpPr>
        <p:spPr/>
        <p:txBody>
          <a:bodyPr/>
          <a:lstStyle/>
          <a:p>
            <a:r>
              <a:rPr lang="en-US" dirty="0"/>
              <a:t>Containers and Common Cloud Computing Models</a:t>
            </a:r>
          </a:p>
          <a:p>
            <a:r>
              <a:rPr lang="en-US" dirty="0"/>
              <a:t>Getting Started (with Docker)</a:t>
            </a:r>
          </a:p>
          <a:p>
            <a:r>
              <a:rPr lang="en-US" dirty="0"/>
              <a:t>Using Azure Registry</a:t>
            </a:r>
          </a:p>
          <a:p>
            <a:r>
              <a:rPr lang="en-US" dirty="0"/>
              <a:t>To the Cloud with Azure Container Instances</a:t>
            </a:r>
          </a:p>
          <a:p>
            <a:r>
              <a:rPr lang="en-US" dirty="0"/>
              <a:t>What does a Container Service do for me?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73352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6B8DA-200C-4078-9EA8-78AE1C3D48A6}"/>
              </a:ext>
            </a:extLst>
          </p:cNvPr>
          <p:cNvSpPr>
            <a:spLocks noGrp="1"/>
          </p:cNvSpPr>
          <p:nvPr>
            <p:ph type="title"/>
          </p:nvPr>
        </p:nvSpPr>
        <p:spPr/>
        <p:txBody>
          <a:bodyPr/>
          <a:lstStyle/>
          <a:p>
            <a:r>
              <a:rPr lang="en-US" dirty="0"/>
              <a:t>Azure Container Instances</a:t>
            </a:r>
          </a:p>
        </p:txBody>
      </p:sp>
      <p:sp>
        <p:nvSpPr>
          <p:cNvPr id="3" name="Content Placeholder 2">
            <a:extLst>
              <a:ext uri="{FF2B5EF4-FFF2-40B4-BE49-F238E27FC236}">
                <a16:creationId xmlns:a16="http://schemas.microsoft.com/office/drawing/2014/main" id="{C50D2AC5-2D28-4AA4-8D8B-5FB9EBA54568}"/>
              </a:ext>
            </a:extLst>
          </p:cNvPr>
          <p:cNvSpPr>
            <a:spLocks noGrp="1"/>
          </p:cNvSpPr>
          <p:nvPr>
            <p:ph idx="1"/>
          </p:nvPr>
        </p:nvSpPr>
        <p:spPr/>
        <p:txBody>
          <a:bodyPr>
            <a:normAutofit fontScale="92500" lnSpcReduction="10000"/>
          </a:bodyPr>
          <a:lstStyle/>
          <a:p>
            <a:r>
              <a:rPr lang="en-US" dirty="0"/>
              <a:t>A solution for any scenario that can operate in isolated containers, including simple applications, task automation, and build jobs. </a:t>
            </a:r>
          </a:p>
          <a:p>
            <a:pPr lvl="1"/>
            <a:r>
              <a:rPr lang="en-US" dirty="0"/>
              <a:t>For scenarios where you need full container orchestration, including service discovery across multiple containers, automatic scaling, and coordinated application upgrades consider Azure Container Service</a:t>
            </a:r>
          </a:p>
          <a:p>
            <a:r>
              <a:rPr lang="en-US" dirty="0"/>
              <a:t>Features include fast startup time, hypervisor-level security, custom sizes, public IP connectivity, persistent storage via Azure file shares.</a:t>
            </a:r>
          </a:p>
          <a:p>
            <a:r>
              <a:rPr lang="en-US" dirty="0"/>
              <a:t>Support for Linux and Windows containers</a:t>
            </a:r>
          </a:p>
          <a:p>
            <a:r>
              <a:rPr lang="en-US" dirty="0"/>
              <a:t>Co-scheduled groups that share a host machine, local network, storage and lifecycle.</a:t>
            </a:r>
          </a:p>
        </p:txBody>
      </p:sp>
    </p:spTree>
    <p:extLst>
      <p:ext uri="{BB962C8B-B14F-4D97-AF65-F5344CB8AC3E}">
        <p14:creationId xmlns:p14="http://schemas.microsoft.com/office/powerpoint/2010/main" val="2913787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877E-5D82-463C-A925-C9C2A6D80AD0}"/>
              </a:ext>
            </a:extLst>
          </p:cNvPr>
          <p:cNvSpPr>
            <a:spLocks noGrp="1"/>
          </p:cNvSpPr>
          <p:nvPr>
            <p:ph type="title"/>
          </p:nvPr>
        </p:nvSpPr>
        <p:spPr/>
        <p:txBody>
          <a:bodyPr/>
          <a:lstStyle/>
          <a:p>
            <a:r>
              <a:rPr lang="en-US" dirty="0"/>
              <a:t>Azure Container Instances</a:t>
            </a:r>
          </a:p>
        </p:txBody>
      </p:sp>
      <p:sp>
        <p:nvSpPr>
          <p:cNvPr id="3" name="Content Placeholder 2">
            <a:extLst>
              <a:ext uri="{FF2B5EF4-FFF2-40B4-BE49-F238E27FC236}">
                <a16:creationId xmlns:a16="http://schemas.microsoft.com/office/drawing/2014/main" id="{7C7EC2B4-BCD7-45D4-B88F-A7167EDB21C7}"/>
              </a:ext>
            </a:extLst>
          </p:cNvPr>
          <p:cNvSpPr>
            <a:spLocks noGrp="1"/>
          </p:cNvSpPr>
          <p:nvPr>
            <p:ph idx="1"/>
          </p:nvPr>
        </p:nvSpPr>
        <p:spPr/>
        <p:txBody>
          <a:bodyPr/>
          <a:lstStyle/>
          <a:p>
            <a:r>
              <a:rPr lang="en-US" dirty="0"/>
              <a:t>Preview is currently available in West Europe, West US and East US.</a:t>
            </a:r>
          </a:p>
          <a:p>
            <a:r>
              <a:rPr lang="en-US" dirty="0"/>
              <a:t>For long-running, stable workloads, orchestrating containers in a cluster of dedicated virtual machines will typically be cheaper than running the same containers with Container Instances. </a:t>
            </a:r>
          </a:p>
        </p:txBody>
      </p:sp>
    </p:spTree>
    <p:extLst>
      <p:ext uri="{BB962C8B-B14F-4D97-AF65-F5344CB8AC3E}">
        <p14:creationId xmlns:p14="http://schemas.microsoft.com/office/powerpoint/2010/main" val="366349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881B-AB0F-424E-A96C-4FB893287EE0}"/>
              </a:ext>
            </a:extLst>
          </p:cNvPr>
          <p:cNvSpPr>
            <a:spLocks noGrp="1"/>
          </p:cNvSpPr>
          <p:nvPr>
            <p:ph type="title"/>
          </p:nvPr>
        </p:nvSpPr>
        <p:spPr/>
        <p:txBody>
          <a:bodyPr/>
          <a:lstStyle/>
          <a:p>
            <a:r>
              <a:rPr lang="en-US" dirty="0"/>
              <a:t>Container Instances with Kubernetes</a:t>
            </a:r>
          </a:p>
        </p:txBody>
      </p:sp>
      <p:sp>
        <p:nvSpPr>
          <p:cNvPr id="3" name="Content Placeholder 2">
            <a:extLst>
              <a:ext uri="{FF2B5EF4-FFF2-40B4-BE49-F238E27FC236}">
                <a16:creationId xmlns:a16="http://schemas.microsoft.com/office/drawing/2014/main" id="{47DE94B1-6987-4C42-89AA-CC0B1CBF1C97}"/>
              </a:ext>
            </a:extLst>
          </p:cNvPr>
          <p:cNvSpPr>
            <a:spLocks noGrp="1"/>
          </p:cNvSpPr>
          <p:nvPr>
            <p:ph idx="1"/>
          </p:nvPr>
        </p:nvSpPr>
        <p:spPr/>
        <p:txBody>
          <a:bodyPr/>
          <a:lstStyle/>
          <a:p>
            <a:r>
              <a:rPr lang="en-US" dirty="0"/>
              <a:t>Underlying infrastructure for Container Instances is managed by Azure, an orchestrator platform does not need to concern itself with finding an appropriate host machine on which to run a single container. </a:t>
            </a:r>
          </a:p>
          <a:p>
            <a:r>
              <a:rPr lang="en-US" dirty="0"/>
              <a:t>Orchestrator platforms can be used to manage multi-container tasks on top of ACI.</a:t>
            </a:r>
          </a:p>
          <a:p>
            <a:r>
              <a:rPr lang="en-US" dirty="0"/>
              <a:t>ACI-Connector for Kubernetes is available in beta. </a:t>
            </a:r>
          </a:p>
          <a:p>
            <a:endParaRPr lang="en-US" dirty="0"/>
          </a:p>
        </p:txBody>
      </p:sp>
    </p:spTree>
    <p:extLst>
      <p:ext uri="{BB962C8B-B14F-4D97-AF65-F5344CB8AC3E}">
        <p14:creationId xmlns:p14="http://schemas.microsoft.com/office/powerpoint/2010/main" val="436828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7729-720C-4672-B122-1C45088A0325}"/>
              </a:ext>
            </a:extLst>
          </p:cNvPr>
          <p:cNvSpPr>
            <a:spLocks noGrp="1"/>
          </p:cNvSpPr>
          <p:nvPr>
            <p:ph type="title"/>
          </p:nvPr>
        </p:nvSpPr>
        <p:spPr/>
        <p:txBody>
          <a:bodyPr/>
          <a:lstStyle/>
          <a:p>
            <a:r>
              <a:rPr lang="en-US" dirty="0"/>
              <a:t>DEMO: Azure Container Instances</a:t>
            </a:r>
          </a:p>
        </p:txBody>
      </p:sp>
      <p:pic>
        <p:nvPicPr>
          <p:cNvPr id="4" name="Picture 3">
            <a:extLst>
              <a:ext uri="{FF2B5EF4-FFF2-40B4-BE49-F238E27FC236}">
                <a16:creationId xmlns:a16="http://schemas.microsoft.com/office/drawing/2014/main" id="{3CEA9F2F-1102-4174-A31F-7448D653DE8C}"/>
              </a:ext>
            </a:extLst>
          </p:cNvPr>
          <p:cNvPicPr>
            <a:picLocks noChangeAspect="1"/>
          </p:cNvPicPr>
          <p:nvPr/>
        </p:nvPicPr>
        <p:blipFill>
          <a:blip r:embed="rId3"/>
          <a:stretch>
            <a:fillRect/>
          </a:stretch>
        </p:blipFill>
        <p:spPr>
          <a:xfrm>
            <a:off x="2554546" y="1363662"/>
            <a:ext cx="7327384" cy="4881165"/>
          </a:xfrm>
          <a:prstGeom prst="rect">
            <a:avLst/>
          </a:prstGeom>
        </p:spPr>
      </p:pic>
    </p:spTree>
    <p:extLst>
      <p:ext uri="{BB962C8B-B14F-4D97-AF65-F5344CB8AC3E}">
        <p14:creationId xmlns:p14="http://schemas.microsoft.com/office/powerpoint/2010/main" val="1903153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BB9A-2468-4161-8799-B498E0D32945}"/>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0A5F6D8A-B7C1-4BCD-B28A-F4448FC14372}"/>
              </a:ext>
            </a:extLst>
          </p:cNvPr>
          <p:cNvSpPr>
            <a:spLocks noGrp="1"/>
          </p:cNvSpPr>
          <p:nvPr>
            <p:ph idx="1"/>
          </p:nvPr>
        </p:nvSpPr>
        <p:spPr/>
        <p:txBody>
          <a:bodyPr/>
          <a:lstStyle/>
          <a:p>
            <a:r>
              <a:rPr lang="en-US" dirty="0"/>
              <a:t>Containers and Common Cloud Computing Models</a:t>
            </a:r>
          </a:p>
          <a:p>
            <a:r>
              <a:rPr lang="en-US" dirty="0"/>
              <a:t>Getting Started (with Docker)</a:t>
            </a:r>
          </a:p>
          <a:p>
            <a:r>
              <a:rPr lang="en-US" dirty="0"/>
              <a:t>Using Azure Registry</a:t>
            </a:r>
          </a:p>
          <a:p>
            <a:r>
              <a:rPr lang="en-US" dirty="0"/>
              <a:t>To the Cloud with Azure Container Instances</a:t>
            </a:r>
          </a:p>
          <a:p>
            <a:r>
              <a:rPr lang="en-US" dirty="0">
                <a:solidFill>
                  <a:schemeClr val="accent2"/>
                </a:solidFill>
              </a:rPr>
              <a:t>What does a Container Service do for me?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3267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84772" y="1721652"/>
            <a:ext cx="5933466" cy="3756820"/>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90000"/>
              </a:lnSpc>
              <a:spcBef>
                <a:spcPts val="612"/>
              </a:spcBef>
              <a:spcAft>
                <a:spcPts val="1199"/>
              </a:spcAft>
              <a:buClr>
                <a:srgbClr val="FFFFFF"/>
              </a:buClr>
              <a:buSzPct val="90000"/>
              <a:buFont typeface="Wingdings" panose="05000000000000000000" pitchFamily="2" charset="2"/>
              <a:buNone/>
              <a:tabLst/>
              <a:defRPr/>
            </a:pPr>
            <a:r>
              <a:rPr kumimoji="0" lang="en-US" sz="2856" b="0" i="0" u="none" strike="noStrike" kern="1200" cap="none" spc="0" normalizeH="0" baseline="0" noProof="0" dirty="0">
                <a:ln>
                  <a:noFill/>
                </a:ln>
                <a:solidFill>
                  <a:srgbClr val="D83B01"/>
                </a:solidFill>
                <a:effectLst/>
                <a:uLnTx/>
                <a:uFillTx/>
                <a:latin typeface="Calibri" panose="020F0502020204030204" pitchFamily="34" charset="0"/>
                <a:cs typeface="Calibri" panose="020F0502020204030204" pitchFamily="34" charset="0"/>
              </a:rPr>
              <a:t>Standard Docker tooling </a:t>
            </a:r>
            <a:br>
              <a:rPr kumimoji="0" lang="en-US" sz="2856" b="0" i="0" u="none" strike="noStrike" kern="1200" cap="none" spc="0" normalizeH="0" baseline="0" noProof="0" dirty="0">
                <a:ln>
                  <a:noFill/>
                </a:ln>
                <a:solidFill>
                  <a:srgbClr val="D83B01"/>
                </a:solidFill>
                <a:effectLst/>
                <a:uLnTx/>
                <a:uFillTx/>
                <a:latin typeface="Calibri" panose="020F0502020204030204" pitchFamily="34" charset="0"/>
                <a:cs typeface="Calibri" panose="020F0502020204030204" pitchFamily="34" charset="0"/>
              </a:rPr>
            </a:br>
            <a:r>
              <a:rPr kumimoji="0" lang="en-US" sz="2856" b="0" i="0" u="none" strike="noStrike" kern="1200" cap="none" spc="0" normalizeH="0" baseline="0" noProof="0" dirty="0">
                <a:ln>
                  <a:noFill/>
                </a:ln>
                <a:solidFill>
                  <a:srgbClr val="D83B01"/>
                </a:solidFill>
                <a:effectLst/>
                <a:uLnTx/>
                <a:uFillTx/>
                <a:latin typeface="Calibri" panose="020F0502020204030204" pitchFamily="34" charset="0"/>
                <a:cs typeface="Calibri" panose="020F0502020204030204" pitchFamily="34" charset="0"/>
              </a:rPr>
              <a:t>and API support</a:t>
            </a:r>
          </a:p>
          <a:p>
            <a:pPr marL="0" marR="0" lvl="0" indent="0" algn="l" defTabSz="932324" rtl="0" eaLnBrk="1" fontAlgn="auto" latinLnBrk="0" hangingPunct="1">
              <a:lnSpc>
                <a:spcPct val="90000"/>
              </a:lnSpc>
              <a:spcBef>
                <a:spcPts val="612"/>
              </a:spcBef>
              <a:spcAft>
                <a:spcPts val="1199"/>
              </a:spcAft>
              <a:buClr>
                <a:srgbClr val="FFFFFF"/>
              </a:buClr>
              <a:buSzPct val="90000"/>
              <a:buFont typeface="Wingdings" panose="05000000000000000000" pitchFamily="2" charset="2"/>
              <a:buNone/>
              <a:tabLst/>
              <a:defRPr/>
            </a:pPr>
            <a:r>
              <a:rPr kumimoji="0" lang="en-US" sz="2856" b="0" i="0" u="none" strike="noStrike" kern="1200" cap="none" spc="0" normalizeH="0" baseline="0" noProof="0" dirty="0">
                <a:ln>
                  <a:noFill/>
                </a:ln>
                <a:solidFill>
                  <a:srgbClr val="D83B01"/>
                </a:solidFill>
                <a:effectLst/>
                <a:uLnTx/>
                <a:uFillTx/>
                <a:latin typeface="Calibri" panose="020F0502020204030204" pitchFamily="34" charset="0"/>
                <a:cs typeface="Calibri" panose="020F0502020204030204" pitchFamily="34" charset="0"/>
              </a:rPr>
              <a:t>Streamlined provisioning </a:t>
            </a:r>
            <a:br>
              <a:rPr kumimoji="0" lang="en-US" sz="2856" b="0" i="0" u="none" strike="noStrike" kern="1200" cap="none" spc="0" normalizeH="0" baseline="0" noProof="0" dirty="0">
                <a:ln>
                  <a:noFill/>
                </a:ln>
                <a:solidFill>
                  <a:srgbClr val="D83B01"/>
                </a:solidFill>
                <a:effectLst/>
                <a:uLnTx/>
                <a:uFillTx/>
                <a:latin typeface="Calibri" panose="020F0502020204030204" pitchFamily="34" charset="0"/>
                <a:cs typeface="Calibri" panose="020F0502020204030204" pitchFamily="34" charset="0"/>
              </a:rPr>
            </a:br>
            <a:r>
              <a:rPr kumimoji="0" lang="en-US" sz="2856" b="0" i="0" u="none" strike="noStrike" kern="1200" cap="none" spc="0" normalizeH="0" baseline="0" noProof="0" dirty="0">
                <a:ln>
                  <a:noFill/>
                </a:ln>
                <a:solidFill>
                  <a:srgbClr val="D83B01"/>
                </a:solidFill>
                <a:effectLst/>
                <a:uLnTx/>
                <a:uFillTx/>
                <a:latin typeface="Calibri" panose="020F0502020204030204" pitchFamily="34" charset="0"/>
                <a:cs typeface="Calibri" panose="020F0502020204030204" pitchFamily="34" charset="0"/>
              </a:rPr>
              <a:t>of Docker Swarm, DCOS and recently Kubernetes</a:t>
            </a:r>
          </a:p>
          <a:p>
            <a:pPr marL="0" marR="0" lvl="0" indent="0" algn="l" defTabSz="932324" rtl="0" eaLnBrk="1" fontAlgn="auto" latinLnBrk="0" hangingPunct="1">
              <a:lnSpc>
                <a:spcPct val="90000"/>
              </a:lnSpc>
              <a:spcBef>
                <a:spcPts val="612"/>
              </a:spcBef>
              <a:spcAft>
                <a:spcPts val="1199"/>
              </a:spcAft>
              <a:buClr>
                <a:srgbClr val="FFFFFF"/>
              </a:buClr>
              <a:buSzPct val="90000"/>
              <a:buFont typeface="Wingdings" panose="05000000000000000000" pitchFamily="2" charset="2"/>
              <a:buNone/>
              <a:tabLst/>
              <a:defRPr/>
            </a:pPr>
            <a:r>
              <a:rPr kumimoji="0" lang="en-US" sz="2856" b="0" i="0" u="none" strike="noStrike" kern="1200" cap="none" spc="0" normalizeH="0" baseline="0" noProof="0" dirty="0">
                <a:ln>
                  <a:noFill/>
                </a:ln>
                <a:solidFill>
                  <a:srgbClr val="D83B01"/>
                </a:solidFill>
                <a:effectLst/>
                <a:uLnTx/>
                <a:uFillTx/>
                <a:latin typeface="Calibri" panose="020F0502020204030204" pitchFamily="34" charset="0"/>
                <a:cs typeface="Calibri" panose="020F0502020204030204" pitchFamily="34" charset="0"/>
              </a:rPr>
              <a:t>Linux and Windows Server containers</a:t>
            </a:r>
          </a:p>
          <a:p>
            <a:pPr marL="0" marR="0" lvl="0" indent="0" algn="l" defTabSz="932324" rtl="0" eaLnBrk="1" fontAlgn="auto" latinLnBrk="0" hangingPunct="1">
              <a:lnSpc>
                <a:spcPct val="90000"/>
              </a:lnSpc>
              <a:spcBef>
                <a:spcPts val="612"/>
              </a:spcBef>
              <a:spcAft>
                <a:spcPts val="1199"/>
              </a:spcAft>
              <a:buClr>
                <a:srgbClr val="FFFFFF"/>
              </a:buClr>
              <a:buSzPct val="90000"/>
              <a:buFont typeface="Wingdings" panose="05000000000000000000" pitchFamily="2" charset="2"/>
              <a:buNone/>
              <a:tabLst/>
              <a:defRPr/>
            </a:pPr>
            <a:r>
              <a:rPr kumimoji="0" lang="en-US" sz="2856" b="0" i="0" u="none" strike="noStrike" kern="1200" cap="none" spc="0" normalizeH="0" baseline="0" noProof="0" dirty="0">
                <a:ln>
                  <a:noFill/>
                </a:ln>
                <a:solidFill>
                  <a:srgbClr val="D83B01"/>
                </a:solidFill>
                <a:effectLst/>
                <a:uLnTx/>
                <a:uFillTx/>
                <a:latin typeface="Calibri" panose="020F0502020204030204" pitchFamily="34" charset="0"/>
                <a:cs typeface="Calibri" panose="020F0502020204030204" pitchFamily="34" charset="0"/>
              </a:rPr>
              <a:t>Azure and Azure Stack</a:t>
            </a:r>
          </a:p>
        </p:txBody>
      </p:sp>
      <p:sp>
        <p:nvSpPr>
          <p:cNvPr id="2" name="Title 1"/>
          <p:cNvSpPr>
            <a:spLocks noGrp="1"/>
          </p:cNvSpPr>
          <p:nvPr>
            <p:ph type="title"/>
          </p:nvPr>
        </p:nvSpPr>
        <p:spPr>
          <a:xfrm>
            <a:off x="621824" y="280106"/>
            <a:ext cx="6815613" cy="1165754"/>
          </a:xfrm>
        </p:spPr>
        <p:txBody>
          <a:bodyPr/>
          <a:lstStyle/>
          <a:p>
            <a:r>
              <a:rPr lang="en-US" dirty="0">
                <a:latin typeface="Calibri" panose="020F0502020204030204" pitchFamily="34" charset="0"/>
                <a:cs typeface="Calibri" panose="020F0502020204030204" pitchFamily="34" charset="0"/>
              </a:rPr>
              <a:t>Azure Container Service</a:t>
            </a:r>
          </a:p>
        </p:txBody>
      </p:sp>
      <p:sp>
        <p:nvSpPr>
          <p:cNvPr id="37" name="Freeform 5"/>
          <p:cNvSpPr>
            <a:spLocks/>
          </p:cNvSpPr>
          <p:nvPr/>
        </p:nvSpPr>
        <p:spPr bwMode="auto">
          <a:xfrm>
            <a:off x="7886653" y="1302855"/>
            <a:ext cx="3177980" cy="1928507"/>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00BCF2"/>
          </a:solidFill>
          <a:ln>
            <a:noFill/>
          </a:ln>
          <a:extLst/>
        </p:spPr>
        <p:txBody>
          <a:bodyPr vert="horz" wrap="square" lIns="91427" tIns="279781" rIns="91427" bIns="0" numCol="1" anchor="ctr"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a:ea typeface="+mn-ea"/>
                <a:cs typeface="+mn-cs"/>
              </a:rPr>
              <a:t>Azure</a:t>
            </a:r>
          </a:p>
        </p:txBody>
      </p:sp>
      <p:sp>
        <p:nvSpPr>
          <p:cNvPr id="39" name="Freeform 11"/>
          <p:cNvSpPr>
            <a:spLocks/>
          </p:cNvSpPr>
          <p:nvPr/>
        </p:nvSpPr>
        <p:spPr bwMode="auto">
          <a:xfrm>
            <a:off x="8446394" y="3141163"/>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12"/>
          <p:cNvSpPr>
            <a:spLocks/>
          </p:cNvSpPr>
          <p:nvPr/>
        </p:nvSpPr>
        <p:spPr bwMode="auto">
          <a:xfrm>
            <a:off x="8446395" y="3517346"/>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DD5900"/>
          </a:solidFill>
          <a:ln>
            <a:noFill/>
          </a:ln>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13"/>
          <p:cNvSpPr>
            <a:spLocks/>
          </p:cNvSpPr>
          <p:nvPr/>
        </p:nvSpPr>
        <p:spPr bwMode="auto">
          <a:xfrm>
            <a:off x="8292429" y="2820532"/>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Oval 14"/>
          <p:cNvSpPr>
            <a:spLocks noChangeArrowheads="1"/>
          </p:cNvSpPr>
          <p:nvPr/>
        </p:nvSpPr>
        <p:spPr bwMode="auto">
          <a:xfrm>
            <a:off x="9937302" y="3772897"/>
            <a:ext cx="1488864" cy="1487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Oval 16"/>
          <p:cNvSpPr>
            <a:spLocks noChangeArrowheads="1"/>
          </p:cNvSpPr>
          <p:nvPr/>
        </p:nvSpPr>
        <p:spPr bwMode="auto">
          <a:xfrm>
            <a:off x="8449569" y="2907833"/>
            <a:ext cx="163490" cy="163490"/>
          </a:xfrm>
          <a:prstGeom prst="ellipse">
            <a:avLst/>
          </a:pr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7"/>
          <p:cNvSpPr>
            <a:spLocks/>
          </p:cNvSpPr>
          <p:nvPr/>
        </p:nvSpPr>
        <p:spPr bwMode="auto">
          <a:xfrm>
            <a:off x="9298762" y="3772897"/>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8"/>
          <p:cNvSpPr>
            <a:spLocks/>
          </p:cNvSpPr>
          <p:nvPr/>
        </p:nvSpPr>
        <p:spPr bwMode="auto">
          <a:xfrm>
            <a:off x="7535298" y="3772897"/>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46"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3647" y="3598913"/>
            <a:ext cx="2070761" cy="172424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7558228" y="5314266"/>
            <a:ext cx="2026180" cy="384205"/>
          </a:xfrm>
          <a:prstGeom prst="rect">
            <a:avLst/>
          </a:prstGeom>
        </p:spPr>
        <p:txBody>
          <a:bodyPr wrap="square" lIns="0" tIns="0" rIns="0" bIns="0" anchor="ctr">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333333"/>
                </a:solidFill>
                <a:effectLst/>
                <a:uLnTx/>
                <a:uFillTx/>
                <a:latin typeface="Segoe UI"/>
                <a:ea typeface="+mn-ea"/>
                <a:cs typeface="Segoe UI Semibold" panose="020B0702040204020203" pitchFamily="34" charset="0"/>
              </a:rPr>
              <a:t>Swarm</a:t>
            </a:r>
            <a:endParaRPr kumimoji="0" lang="en-US" sz="2448" b="0" i="0" u="none" strike="noStrike" kern="0" cap="none" spc="0" normalizeH="0" baseline="0" noProof="0" dirty="0">
              <a:ln>
                <a:noFill/>
              </a:ln>
              <a:solidFill>
                <a:srgbClr val="333333"/>
              </a:solidFill>
              <a:effectLst/>
              <a:uLnTx/>
              <a:uFillTx/>
              <a:latin typeface="Segoe UI"/>
              <a:ea typeface="+mn-ea"/>
              <a:cs typeface="+mn-cs"/>
            </a:endParaRPr>
          </a:p>
        </p:txBody>
      </p:sp>
      <p:sp>
        <p:nvSpPr>
          <p:cNvPr id="48" name="Freeform 11"/>
          <p:cNvSpPr>
            <a:spLocks/>
          </p:cNvSpPr>
          <p:nvPr/>
        </p:nvSpPr>
        <p:spPr bwMode="auto">
          <a:xfrm>
            <a:off x="10601429" y="3141163"/>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Freeform 12"/>
          <p:cNvSpPr>
            <a:spLocks/>
          </p:cNvSpPr>
          <p:nvPr/>
        </p:nvSpPr>
        <p:spPr bwMode="auto">
          <a:xfrm>
            <a:off x="10601429" y="3517346"/>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DD5900"/>
          </a:solidFill>
          <a:ln>
            <a:noFill/>
          </a:ln>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Freeform 13"/>
          <p:cNvSpPr>
            <a:spLocks/>
          </p:cNvSpPr>
          <p:nvPr/>
        </p:nvSpPr>
        <p:spPr bwMode="auto">
          <a:xfrm>
            <a:off x="10447464" y="2820532"/>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Oval 16"/>
          <p:cNvSpPr>
            <a:spLocks noChangeArrowheads="1"/>
          </p:cNvSpPr>
          <p:nvPr/>
        </p:nvSpPr>
        <p:spPr bwMode="auto">
          <a:xfrm>
            <a:off x="10604604" y="2907833"/>
            <a:ext cx="163490" cy="163490"/>
          </a:xfrm>
          <a:prstGeom prst="ellipse">
            <a:avLst/>
          </a:pr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Freeform 17"/>
          <p:cNvSpPr>
            <a:spLocks/>
          </p:cNvSpPr>
          <p:nvPr/>
        </p:nvSpPr>
        <p:spPr bwMode="auto">
          <a:xfrm>
            <a:off x="11453796" y="3772897"/>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Freeform 18"/>
          <p:cNvSpPr>
            <a:spLocks/>
          </p:cNvSpPr>
          <p:nvPr/>
        </p:nvSpPr>
        <p:spPr bwMode="auto">
          <a:xfrm>
            <a:off x="9690333" y="3772897"/>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54"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213524" y="3993249"/>
            <a:ext cx="970530" cy="1129112"/>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9635829" y="5393763"/>
            <a:ext cx="2075983" cy="384205"/>
          </a:xfrm>
          <a:prstGeom prst="rect">
            <a:avLst/>
          </a:prstGeom>
        </p:spPr>
        <p:txBody>
          <a:bodyPr wrap="square" lIns="0" tIns="0" rIns="0" bIns="0" anchor="ctr">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333333"/>
                </a:solidFill>
                <a:effectLst/>
                <a:uLnTx/>
                <a:uFillTx/>
                <a:latin typeface="Segoe UI"/>
                <a:ea typeface="+mn-ea"/>
                <a:cs typeface="Segoe UI Semibold" panose="020B0702040204020203" pitchFamily="34" charset="0"/>
              </a:rPr>
              <a:t>DC/OS</a:t>
            </a:r>
            <a:endParaRPr kumimoji="0" lang="en-US" sz="2448" b="0" i="0" u="none" strike="noStrike" kern="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75597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1.875E-6 7.40741E-7 L -0.05287 7.40741E-7 " pathEditMode="relative" rAng="0" ptsTypes="AA">
                                      <p:cBhvr>
                                        <p:cTn id="9" dur="750" spd="-100000" fill="hold"/>
                                        <p:tgtEl>
                                          <p:spTgt spid="4"/>
                                        </p:tgtEl>
                                        <p:attrNameLst>
                                          <p:attrName>ppt_x</p:attrName>
                                          <p:attrName>ppt_y</p:attrName>
                                        </p:attrNameLst>
                                      </p:cBhvr>
                                      <p:rCtr x="-26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Container Services (ACS)</a:t>
            </a:r>
          </a:p>
        </p:txBody>
      </p:sp>
      <p:sp>
        <p:nvSpPr>
          <p:cNvPr id="5" name="Text Placeholder 4"/>
          <p:cNvSpPr>
            <a:spLocks noGrp="1"/>
          </p:cNvSpPr>
          <p:nvPr>
            <p:ph idx="1"/>
          </p:nvPr>
        </p:nvSpPr>
        <p:spPr/>
        <p:txBody>
          <a:bodyPr/>
          <a:lstStyle/>
          <a:p>
            <a:r>
              <a:rPr lang="en-US" sz="2800" dirty="0"/>
              <a:t>Microsoft isn’t the only one - EC2 Container Service, Google Container Engine….</a:t>
            </a:r>
          </a:p>
          <a:p>
            <a:r>
              <a:rPr lang="en-US" sz="2800" dirty="0"/>
              <a:t>Azure Container Service makes it simpler to create, configure, and manage a cluster of virtual machines that are preconfigured to run containerized applications.</a:t>
            </a:r>
          </a:p>
          <a:p>
            <a:r>
              <a:rPr lang="en-US" sz="2800" dirty="0"/>
              <a:t>Azure Container Service leverages the Docker container format to ensure that your application containers are fully portable. </a:t>
            </a:r>
          </a:p>
          <a:p>
            <a:r>
              <a:rPr lang="en-US" sz="2800" dirty="0"/>
              <a:t>It also supports your choice of Marathon and DC/OS, Docker Swarm, or Kubernetes so that you can scale these applications to thousands of containers, or even tens of thousands.</a:t>
            </a:r>
          </a:p>
        </p:txBody>
      </p:sp>
    </p:spTree>
    <p:extLst>
      <p:ext uri="{BB962C8B-B14F-4D97-AF65-F5344CB8AC3E}">
        <p14:creationId xmlns:p14="http://schemas.microsoft.com/office/powerpoint/2010/main" val="888315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ACS with Kubernetes</a:t>
            </a:r>
          </a:p>
        </p:txBody>
      </p:sp>
      <p:sp>
        <p:nvSpPr>
          <p:cNvPr id="2" name="Text Placeholder 1"/>
          <p:cNvSpPr>
            <a:spLocks noGrp="1"/>
          </p:cNvSpPr>
          <p:nvPr>
            <p:ph sz="half" idx="1"/>
          </p:nvPr>
        </p:nvSpPr>
        <p:spPr/>
        <p:txBody>
          <a:bodyPr>
            <a:normAutofit/>
          </a:bodyPr>
          <a:lstStyle/>
          <a:p>
            <a:r>
              <a:rPr lang="en-US" dirty="0"/>
              <a:t>Kubernetes</a:t>
            </a:r>
          </a:p>
          <a:p>
            <a:pPr lvl="1"/>
            <a:r>
              <a:rPr lang="en-US" dirty="0"/>
              <a:t>Kubernetes is a popular open-source production grade container orchestrator tool for automated container deployment, scaling and management of containerized applications.</a:t>
            </a:r>
            <a:endParaRPr lang="en-US" sz="1400" dirty="0"/>
          </a:p>
          <a:p>
            <a:pPr lvl="1"/>
            <a:endParaRPr lang="en-US" dirty="0"/>
          </a:p>
          <a:p>
            <a:pPr lvl="1"/>
            <a:r>
              <a:rPr lang="en-US" dirty="0"/>
              <a:t>Open source project started by Google</a:t>
            </a:r>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9723437" y="220662"/>
            <a:ext cx="2156829" cy="2092723"/>
          </a:xfrm>
          <a:prstGeom prst="rect">
            <a:avLst/>
          </a:prstGeom>
        </p:spPr>
      </p:pic>
      <p:pic>
        <p:nvPicPr>
          <p:cNvPr id="5" name="Picture 4"/>
          <p:cNvPicPr>
            <a:picLocks noChangeAspect="1"/>
          </p:cNvPicPr>
          <p:nvPr/>
        </p:nvPicPr>
        <p:blipFill>
          <a:blip r:embed="rId4"/>
          <a:stretch>
            <a:fillRect/>
          </a:stretch>
        </p:blipFill>
        <p:spPr>
          <a:xfrm>
            <a:off x="6370637" y="2430462"/>
            <a:ext cx="5717366" cy="3878520"/>
          </a:xfrm>
          <a:prstGeom prst="rect">
            <a:avLst/>
          </a:prstGeom>
        </p:spPr>
      </p:pic>
    </p:spTree>
    <p:extLst>
      <p:ext uri="{BB962C8B-B14F-4D97-AF65-F5344CB8AC3E}">
        <p14:creationId xmlns:p14="http://schemas.microsoft.com/office/powerpoint/2010/main" val="304505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7729-720C-4672-B122-1C45088A0325}"/>
              </a:ext>
            </a:extLst>
          </p:cNvPr>
          <p:cNvSpPr>
            <a:spLocks noGrp="1"/>
          </p:cNvSpPr>
          <p:nvPr>
            <p:ph type="title"/>
          </p:nvPr>
        </p:nvSpPr>
        <p:spPr/>
        <p:txBody>
          <a:bodyPr>
            <a:normAutofit fontScale="90000"/>
          </a:bodyPr>
          <a:lstStyle/>
          <a:p>
            <a:r>
              <a:rPr lang="en-US" sz="3600" dirty="0"/>
              <a:t>ACS</a:t>
            </a:r>
            <a:br>
              <a:rPr lang="en-US" sz="3600" dirty="0"/>
            </a:br>
            <a:r>
              <a:rPr lang="en-US" sz="3600" dirty="0"/>
              <a:t>What do you get?</a:t>
            </a:r>
          </a:p>
        </p:txBody>
      </p:sp>
      <p:pic>
        <p:nvPicPr>
          <p:cNvPr id="6" name="Content Placeholder 5">
            <a:extLst>
              <a:ext uri="{FF2B5EF4-FFF2-40B4-BE49-F238E27FC236}">
                <a16:creationId xmlns:a16="http://schemas.microsoft.com/office/drawing/2014/main" id="{0D6C6B7E-2DB5-4AD0-BA8F-A4E4DD193BC9}"/>
              </a:ext>
            </a:extLst>
          </p:cNvPr>
          <p:cNvPicPr>
            <a:picLocks noGrp="1" noChangeAspect="1"/>
          </p:cNvPicPr>
          <p:nvPr>
            <p:ph idx="1"/>
          </p:nvPr>
        </p:nvPicPr>
        <p:blipFill>
          <a:blip r:embed="rId3"/>
          <a:stretch>
            <a:fillRect/>
          </a:stretch>
        </p:blipFill>
        <p:spPr>
          <a:xfrm>
            <a:off x="4890294" y="486569"/>
            <a:ext cx="6896100" cy="5553075"/>
          </a:xfrm>
        </p:spPr>
      </p:pic>
      <p:sp>
        <p:nvSpPr>
          <p:cNvPr id="4" name="Text Placeholder 3">
            <a:extLst>
              <a:ext uri="{FF2B5EF4-FFF2-40B4-BE49-F238E27FC236}">
                <a16:creationId xmlns:a16="http://schemas.microsoft.com/office/drawing/2014/main" id="{5B554E69-7283-4531-9E82-178D450B7C21}"/>
              </a:ext>
            </a:extLst>
          </p:cNvPr>
          <p:cNvSpPr>
            <a:spLocks noGrp="1"/>
          </p:cNvSpPr>
          <p:nvPr>
            <p:ph type="body" sz="half" idx="2"/>
          </p:nvPr>
        </p:nvSpPr>
        <p:spPr/>
        <p:txBody>
          <a:bodyPr/>
          <a:lstStyle/>
          <a:p>
            <a:pPr marL="342900" indent="-342900">
              <a:buFont typeface="Arial" panose="020B0604020202020204" pitchFamily="34" charset="0"/>
              <a:buChar char="•"/>
            </a:pPr>
            <a:r>
              <a:rPr lang="en-US" dirty="0"/>
              <a:t>Virtual Network</a:t>
            </a:r>
          </a:p>
          <a:p>
            <a:pPr marL="342900" indent="-342900">
              <a:buFont typeface="Arial" panose="020B0604020202020204" pitchFamily="34" charset="0"/>
              <a:buChar char="•"/>
            </a:pPr>
            <a:r>
              <a:rPr lang="en-US" dirty="0"/>
              <a:t>VMs for agents AND master</a:t>
            </a:r>
          </a:p>
          <a:p>
            <a:pPr marL="342900" indent="-342900">
              <a:buFont typeface="Arial" panose="020B0604020202020204" pitchFamily="34" charset="0"/>
              <a:buChar char="•"/>
            </a:pPr>
            <a:r>
              <a:rPr lang="en-US" dirty="0"/>
              <a:t>Storage accounts for disks</a:t>
            </a:r>
          </a:p>
          <a:p>
            <a:pPr marL="342900" indent="-342900">
              <a:buFont typeface="Arial" panose="020B0604020202020204" pitchFamily="34" charset="0"/>
              <a:buChar char="•"/>
            </a:pPr>
            <a:r>
              <a:rPr lang="en-US" dirty="0"/>
              <a:t>Public IP, Route Table, NSG, NICs….</a:t>
            </a:r>
          </a:p>
          <a:p>
            <a:pPr marL="342900" indent="-342900">
              <a:buFont typeface="Arial" panose="020B0604020202020204" pitchFamily="34" charset="0"/>
              <a:buChar char="•"/>
            </a:pPr>
            <a:r>
              <a:rPr lang="en-US" dirty="0"/>
              <a:t>Load balancer and availability sets for both agents and master</a:t>
            </a:r>
          </a:p>
          <a:p>
            <a:pPr marL="342900" indent="-342900">
              <a:buFont typeface="Arial" panose="020B0604020202020204" pitchFamily="34" charset="0"/>
              <a:buChar char="•"/>
            </a:pPr>
            <a:r>
              <a:rPr lang="en-US" dirty="0"/>
              <a:t>Container Service object</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148379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D6C6B7E-2DB5-4AD0-BA8F-A4E4DD193BC9}"/>
              </a:ext>
            </a:extLst>
          </p:cNvPr>
          <p:cNvPicPr>
            <a:picLocks noGrp="1" noChangeAspect="1"/>
          </p:cNvPicPr>
          <p:nvPr>
            <p:ph idx="1"/>
          </p:nvPr>
        </p:nvPicPr>
        <p:blipFill>
          <a:blip r:embed="rId3"/>
          <a:stretch>
            <a:fillRect/>
          </a:stretch>
        </p:blipFill>
        <p:spPr>
          <a:xfrm>
            <a:off x="4890294" y="486569"/>
            <a:ext cx="6896100" cy="5553075"/>
          </a:xfrm>
        </p:spPr>
      </p:pic>
      <p:sp>
        <p:nvSpPr>
          <p:cNvPr id="8" name="Rectangle: Rounded Corners 7">
            <a:extLst>
              <a:ext uri="{FF2B5EF4-FFF2-40B4-BE49-F238E27FC236}">
                <a16:creationId xmlns:a16="http://schemas.microsoft.com/office/drawing/2014/main" id="{6BA08EF2-C6DF-4C45-B6BF-321C6789649F}"/>
              </a:ext>
            </a:extLst>
          </p:cNvPr>
          <p:cNvSpPr/>
          <p:nvPr/>
        </p:nvSpPr>
        <p:spPr>
          <a:xfrm>
            <a:off x="1036636" y="2049462"/>
            <a:ext cx="10749757" cy="3581400"/>
          </a:xfrm>
          <a:prstGeom prst="roundRect">
            <a:avLst/>
          </a:prstGeom>
          <a:solidFill>
            <a:schemeClr val="tx1">
              <a:lumMod val="50000"/>
              <a:alpha val="92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1B7729-720C-4672-B122-1C45088A0325}"/>
              </a:ext>
            </a:extLst>
          </p:cNvPr>
          <p:cNvSpPr>
            <a:spLocks noGrp="1"/>
          </p:cNvSpPr>
          <p:nvPr>
            <p:ph type="title"/>
          </p:nvPr>
        </p:nvSpPr>
        <p:spPr/>
        <p:txBody>
          <a:bodyPr>
            <a:normAutofit fontScale="90000"/>
          </a:bodyPr>
          <a:lstStyle/>
          <a:p>
            <a:r>
              <a:rPr lang="en-US" sz="3600" dirty="0"/>
              <a:t>ACS</a:t>
            </a:r>
            <a:br>
              <a:rPr lang="en-US" sz="3600" dirty="0"/>
            </a:br>
            <a:r>
              <a:rPr lang="en-US" sz="3600" dirty="0"/>
              <a:t>What do you get?</a:t>
            </a:r>
          </a:p>
        </p:txBody>
      </p:sp>
      <p:sp>
        <p:nvSpPr>
          <p:cNvPr id="4" name="Text Placeholder 3">
            <a:extLst>
              <a:ext uri="{FF2B5EF4-FFF2-40B4-BE49-F238E27FC236}">
                <a16:creationId xmlns:a16="http://schemas.microsoft.com/office/drawing/2014/main" id="{5B554E69-7283-4531-9E82-178D450B7C21}"/>
              </a:ext>
            </a:extLst>
          </p:cNvPr>
          <p:cNvSpPr>
            <a:spLocks noGrp="1"/>
          </p:cNvSpPr>
          <p:nvPr>
            <p:ph type="body" sz="half" idx="2"/>
          </p:nvPr>
        </p:nvSpPr>
        <p:spPr/>
        <p:txBody>
          <a:bodyPr/>
          <a:lstStyle/>
          <a:p>
            <a:pPr marL="342900" indent="-342900">
              <a:buFont typeface="Arial" panose="020B0604020202020204" pitchFamily="34" charset="0"/>
              <a:buChar char="•"/>
            </a:pPr>
            <a:r>
              <a:rPr lang="en-US" dirty="0"/>
              <a:t>Virtual Network</a:t>
            </a:r>
          </a:p>
          <a:p>
            <a:pPr marL="342900" indent="-342900">
              <a:buFont typeface="Arial" panose="020B0604020202020204" pitchFamily="34" charset="0"/>
              <a:buChar char="•"/>
            </a:pPr>
            <a:r>
              <a:rPr lang="en-US" dirty="0"/>
              <a:t>VMs for agents AND master</a:t>
            </a:r>
          </a:p>
          <a:p>
            <a:pPr marL="342900" indent="-342900">
              <a:buFont typeface="Arial" panose="020B0604020202020204" pitchFamily="34" charset="0"/>
              <a:buChar char="•"/>
            </a:pPr>
            <a:r>
              <a:rPr lang="en-US" dirty="0"/>
              <a:t>Storage accounts for disks</a:t>
            </a:r>
          </a:p>
          <a:p>
            <a:pPr marL="342900" indent="-342900">
              <a:buFont typeface="Arial" panose="020B0604020202020204" pitchFamily="34" charset="0"/>
              <a:buChar char="•"/>
            </a:pPr>
            <a:r>
              <a:rPr lang="en-US" dirty="0"/>
              <a:t>Public IP, Route Table, NSG, NICs….</a:t>
            </a:r>
          </a:p>
          <a:p>
            <a:pPr marL="342900" indent="-342900">
              <a:buFont typeface="Arial" panose="020B0604020202020204" pitchFamily="34" charset="0"/>
              <a:buChar char="•"/>
            </a:pPr>
            <a:r>
              <a:rPr lang="en-US" dirty="0"/>
              <a:t>Load balancer and availability sets for both agents and master</a:t>
            </a:r>
          </a:p>
          <a:p>
            <a:pPr marL="342900" indent="-342900">
              <a:buFont typeface="Arial" panose="020B0604020202020204" pitchFamily="34" charset="0"/>
              <a:buChar char="•"/>
            </a:pPr>
            <a:r>
              <a:rPr lang="en-US" dirty="0"/>
              <a:t>Container Service object</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49E4E79-F7D6-4B5C-96C6-B22700E20E45}"/>
              </a:ext>
            </a:extLst>
          </p:cNvPr>
          <p:cNvPicPr>
            <a:picLocks noChangeAspect="1"/>
          </p:cNvPicPr>
          <p:nvPr/>
        </p:nvPicPr>
        <p:blipFill>
          <a:blip r:embed="rId4"/>
          <a:stretch>
            <a:fillRect/>
          </a:stretch>
        </p:blipFill>
        <p:spPr>
          <a:xfrm>
            <a:off x="1365464" y="2278062"/>
            <a:ext cx="9932771" cy="2971800"/>
          </a:xfrm>
          <a:prstGeom prst="rect">
            <a:avLst/>
          </a:prstGeom>
        </p:spPr>
      </p:pic>
    </p:spTree>
    <p:extLst>
      <p:ext uri="{BB962C8B-B14F-4D97-AF65-F5344CB8AC3E}">
        <p14:creationId xmlns:p14="http://schemas.microsoft.com/office/powerpoint/2010/main" val="261062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26B0-16FE-4D92-9D55-6F315DF8250F}"/>
              </a:ext>
            </a:extLst>
          </p:cNvPr>
          <p:cNvSpPr>
            <a:spLocks noGrp="1"/>
          </p:cNvSpPr>
          <p:nvPr>
            <p:ph type="title"/>
          </p:nvPr>
        </p:nvSpPr>
        <p:spPr/>
        <p:txBody>
          <a:bodyPr/>
          <a:lstStyle/>
          <a:p>
            <a:r>
              <a:rPr lang="en-US" dirty="0"/>
              <a:t>But first…</a:t>
            </a:r>
          </a:p>
        </p:txBody>
      </p:sp>
    </p:spTree>
    <p:extLst>
      <p:ext uri="{BB962C8B-B14F-4D97-AF65-F5344CB8AC3E}">
        <p14:creationId xmlns:p14="http://schemas.microsoft.com/office/powerpoint/2010/main" val="3309927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A951D7-4F5F-4238-940A-73E477308B9C}"/>
              </a:ext>
            </a:extLst>
          </p:cNvPr>
          <p:cNvSpPr>
            <a:spLocks noGrp="1"/>
          </p:cNvSpPr>
          <p:nvPr>
            <p:ph type="title"/>
          </p:nvPr>
        </p:nvSpPr>
        <p:spPr>
          <a:xfrm>
            <a:off x="9459912" y="830262"/>
            <a:ext cx="2700815" cy="1165754"/>
          </a:xfrm>
        </p:spPr>
        <p:txBody>
          <a:bodyPr>
            <a:normAutofit fontScale="90000"/>
          </a:bodyPr>
          <a:lstStyle/>
          <a:p>
            <a:r>
              <a:rPr lang="en-US" dirty="0"/>
              <a:t>ACS via Azure </a:t>
            </a:r>
            <a:br>
              <a:rPr lang="en-US" dirty="0"/>
            </a:br>
            <a:r>
              <a:rPr lang="en-US" dirty="0"/>
              <a:t>CLI 2.0</a:t>
            </a:r>
          </a:p>
        </p:txBody>
      </p:sp>
      <p:pic>
        <p:nvPicPr>
          <p:cNvPr id="8" name="Content Placeholder 7">
            <a:extLst>
              <a:ext uri="{FF2B5EF4-FFF2-40B4-BE49-F238E27FC236}">
                <a16:creationId xmlns:a16="http://schemas.microsoft.com/office/drawing/2014/main" id="{B01C3149-9E80-4995-94D6-BD2737A84E46}"/>
              </a:ext>
            </a:extLst>
          </p:cNvPr>
          <p:cNvPicPr>
            <a:picLocks noGrp="1" noChangeAspect="1"/>
          </p:cNvPicPr>
          <p:nvPr>
            <p:ph idx="1"/>
          </p:nvPr>
        </p:nvPicPr>
        <p:blipFill>
          <a:blip r:embed="rId3"/>
          <a:stretch>
            <a:fillRect/>
          </a:stretch>
        </p:blipFill>
        <p:spPr>
          <a:xfrm>
            <a:off x="122237" y="144462"/>
            <a:ext cx="9369984" cy="5943600"/>
          </a:xfrm>
        </p:spPr>
      </p:pic>
    </p:spTree>
    <p:extLst>
      <p:ext uri="{BB962C8B-B14F-4D97-AF65-F5344CB8AC3E}">
        <p14:creationId xmlns:p14="http://schemas.microsoft.com/office/powerpoint/2010/main" val="1923586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7729-720C-4672-B122-1C45088A0325}"/>
              </a:ext>
            </a:extLst>
          </p:cNvPr>
          <p:cNvSpPr>
            <a:spLocks noGrp="1"/>
          </p:cNvSpPr>
          <p:nvPr>
            <p:ph type="title"/>
          </p:nvPr>
        </p:nvSpPr>
        <p:spPr/>
        <p:txBody>
          <a:bodyPr/>
          <a:lstStyle/>
          <a:p>
            <a:r>
              <a:rPr lang="en-US" dirty="0"/>
              <a:t>DEMO: Azure Containers Services</a:t>
            </a:r>
          </a:p>
        </p:txBody>
      </p:sp>
      <p:pic>
        <p:nvPicPr>
          <p:cNvPr id="4" name="Picture 3">
            <a:extLst>
              <a:ext uri="{FF2B5EF4-FFF2-40B4-BE49-F238E27FC236}">
                <a16:creationId xmlns:a16="http://schemas.microsoft.com/office/drawing/2014/main" id="{E85C3F54-FB8A-44C8-9D70-6C8B0FE1C679}"/>
              </a:ext>
            </a:extLst>
          </p:cNvPr>
          <p:cNvPicPr>
            <a:picLocks noChangeAspect="1"/>
          </p:cNvPicPr>
          <p:nvPr/>
        </p:nvPicPr>
        <p:blipFill>
          <a:blip r:embed="rId3"/>
          <a:stretch>
            <a:fillRect/>
          </a:stretch>
        </p:blipFill>
        <p:spPr>
          <a:xfrm>
            <a:off x="2865437" y="1287462"/>
            <a:ext cx="6870184" cy="4460335"/>
          </a:xfrm>
          <a:prstGeom prst="rect">
            <a:avLst/>
          </a:prstGeom>
        </p:spPr>
      </p:pic>
    </p:spTree>
    <p:extLst>
      <p:ext uri="{BB962C8B-B14F-4D97-AF65-F5344CB8AC3E}">
        <p14:creationId xmlns:p14="http://schemas.microsoft.com/office/powerpoint/2010/main" val="2227506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Container Services (AKS)</a:t>
            </a:r>
          </a:p>
        </p:txBody>
      </p:sp>
      <p:sp>
        <p:nvSpPr>
          <p:cNvPr id="5" name="Text Placeholder 4"/>
          <p:cNvSpPr>
            <a:spLocks noGrp="1"/>
          </p:cNvSpPr>
          <p:nvPr>
            <p:ph idx="1"/>
          </p:nvPr>
        </p:nvSpPr>
        <p:spPr/>
        <p:txBody>
          <a:bodyPr/>
          <a:lstStyle/>
          <a:p>
            <a:r>
              <a:rPr lang="en-US" sz="2800" dirty="0"/>
              <a:t>IN PREVIEW</a:t>
            </a:r>
          </a:p>
          <a:p>
            <a:r>
              <a:rPr lang="en-US" sz="2800" dirty="0"/>
              <a:t>Free* container service that simplifies the deployment, management, and operations of Kubernetes by providing a fully managed Kubernetes container orchestrator service. </a:t>
            </a:r>
          </a:p>
          <a:p>
            <a:r>
              <a:rPr lang="en-US" sz="2800" dirty="0"/>
              <a:t>Azure-hosted control plane, automated upgrades, self-healing, easy scaling, and a simple user experience.</a:t>
            </a:r>
          </a:p>
          <a:p>
            <a:r>
              <a:rPr lang="en-US" sz="2800" dirty="0"/>
              <a:t>Monitoring available via the OMS portal.</a:t>
            </a:r>
          </a:p>
          <a:p>
            <a:endParaRPr lang="en-US" sz="2800" dirty="0"/>
          </a:p>
        </p:txBody>
      </p:sp>
    </p:spTree>
    <p:extLst>
      <p:ext uri="{BB962C8B-B14F-4D97-AF65-F5344CB8AC3E}">
        <p14:creationId xmlns:p14="http://schemas.microsoft.com/office/powerpoint/2010/main" val="2579120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7729-720C-4672-B122-1C45088A0325}"/>
              </a:ext>
            </a:extLst>
          </p:cNvPr>
          <p:cNvSpPr>
            <a:spLocks noGrp="1"/>
          </p:cNvSpPr>
          <p:nvPr>
            <p:ph type="title"/>
          </p:nvPr>
        </p:nvSpPr>
        <p:spPr/>
        <p:txBody>
          <a:bodyPr>
            <a:normAutofit fontScale="90000"/>
          </a:bodyPr>
          <a:lstStyle/>
          <a:p>
            <a:r>
              <a:rPr lang="en-US" sz="3600" dirty="0"/>
              <a:t>AKS</a:t>
            </a:r>
            <a:br>
              <a:rPr lang="en-US" sz="3600" dirty="0"/>
            </a:br>
            <a:r>
              <a:rPr lang="en-US" sz="3600" dirty="0"/>
              <a:t>What do you get?</a:t>
            </a:r>
          </a:p>
        </p:txBody>
      </p:sp>
      <p:sp>
        <p:nvSpPr>
          <p:cNvPr id="4" name="Text Placeholder 3">
            <a:extLst>
              <a:ext uri="{FF2B5EF4-FFF2-40B4-BE49-F238E27FC236}">
                <a16:creationId xmlns:a16="http://schemas.microsoft.com/office/drawing/2014/main" id="{5B554E69-7283-4531-9E82-178D450B7C21}"/>
              </a:ext>
            </a:extLst>
          </p:cNvPr>
          <p:cNvSpPr>
            <a:spLocks noGrp="1"/>
          </p:cNvSpPr>
          <p:nvPr>
            <p:ph type="body" sz="half" idx="2"/>
          </p:nvPr>
        </p:nvSpPr>
        <p:spPr/>
        <p:txBody>
          <a:bodyPr/>
          <a:lstStyle/>
          <a:p>
            <a:pPr marL="342900" indent="-342900">
              <a:buFont typeface="Arial" panose="020B0604020202020204" pitchFamily="34" charset="0"/>
              <a:buChar char="•"/>
            </a:pPr>
            <a:r>
              <a:rPr lang="en-US" dirty="0"/>
              <a:t>Virtual Network</a:t>
            </a:r>
          </a:p>
          <a:p>
            <a:pPr marL="342900" indent="-342900">
              <a:buFont typeface="Arial" panose="020B0604020202020204" pitchFamily="34" charset="0"/>
              <a:buChar char="•"/>
            </a:pPr>
            <a:r>
              <a:rPr lang="en-US" dirty="0"/>
              <a:t>VMs for agents ONLY</a:t>
            </a:r>
          </a:p>
          <a:p>
            <a:pPr marL="342900" indent="-342900">
              <a:buFont typeface="Arial" panose="020B0604020202020204" pitchFamily="34" charset="0"/>
              <a:buChar char="•"/>
            </a:pPr>
            <a:r>
              <a:rPr lang="en-US" dirty="0"/>
              <a:t>Managed Disks</a:t>
            </a:r>
          </a:p>
          <a:p>
            <a:pPr marL="342900" indent="-342900">
              <a:buFont typeface="Arial" panose="020B0604020202020204" pitchFamily="34" charset="0"/>
              <a:buChar char="•"/>
            </a:pPr>
            <a:r>
              <a:rPr lang="en-US" dirty="0"/>
              <a:t>Public IP, Route Table, NSG, NICs….</a:t>
            </a:r>
          </a:p>
          <a:p>
            <a:pPr marL="342900" indent="-342900">
              <a:buFont typeface="Arial" panose="020B0604020202020204" pitchFamily="34" charset="0"/>
              <a:buChar char="•"/>
            </a:pPr>
            <a:r>
              <a:rPr lang="en-US" dirty="0"/>
              <a:t>Load balancer and availability set for agents ONLY</a:t>
            </a:r>
          </a:p>
          <a:p>
            <a:pPr marL="342900" indent="-342900">
              <a:buFont typeface="Arial" panose="020B0604020202020204" pitchFamily="34" charset="0"/>
              <a:buChar char="•"/>
            </a:pPr>
            <a:r>
              <a:rPr lang="en-US" dirty="0"/>
              <a:t>Managed container service object in separate Resource Group</a:t>
            </a:r>
          </a:p>
          <a:p>
            <a:pPr marL="342900" indent="-342900">
              <a:buFont typeface="Arial" panose="020B0604020202020204" pitchFamily="34" charset="0"/>
              <a:buChar char="•"/>
            </a:pPr>
            <a:endParaRPr lang="en-US" dirty="0"/>
          </a:p>
        </p:txBody>
      </p:sp>
      <p:pic>
        <p:nvPicPr>
          <p:cNvPr id="8" name="Content Placeholder 7">
            <a:extLst>
              <a:ext uri="{FF2B5EF4-FFF2-40B4-BE49-F238E27FC236}">
                <a16:creationId xmlns:a16="http://schemas.microsoft.com/office/drawing/2014/main" id="{1CA5115A-B80E-4DEC-A6FA-749F19F0246B}"/>
              </a:ext>
            </a:extLst>
          </p:cNvPr>
          <p:cNvPicPr>
            <a:picLocks noGrp="1" noChangeAspect="1"/>
          </p:cNvPicPr>
          <p:nvPr>
            <p:ph idx="1"/>
          </p:nvPr>
        </p:nvPicPr>
        <p:blipFill>
          <a:blip r:embed="rId3"/>
          <a:stretch>
            <a:fillRect/>
          </a:stretch>
        </p:blipFill>
        <p:spPr>
          <a:xfrm>
            <a:off x="4618037" y="373062"/>
            <a:ext cx="7611790" cy="5232503"/>
          </a:xfrm>
        </p:spPr>
      </p:pic>
    </p:spTree>
    <p:extLst>
      <p:ext uri="{BB962C8B-B14F-4D97-AF65-F5344CB8AC3E}">
        <p14:creationId xmlns:p14="http://schemas.microsoft.com/office/powerpoint/2010/main" val="2426450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7729-720C-4672-B122-1C45088A0325}"/>
              </a:ext>
            </a:extLst>
          </p:cNvPr>
          <p:cNvSpPr>
            <a:spLocks noGrp="1"/>
          </p:cNvSpPr>
          <p:nvPr>
            <p:ph type="title"/>
          </p:nvPr>
        </p:nvSpPr>
        <p:spPr/>
        <p:txBody>
          <a:bodyPr>
            <a:normAutofit fontScale="90000"/>
          </a:bodyPr>
          <a:lstStyle/>
          <a:p>
            <a:r>
              <a:rPr lang="en-US" sz="3600" dirty="0"/>
              <a:t>AKS</a:t>
            </a:r>
            <a:br>
              <a:rPr lang="en-US" sz="3600" dirty="0"/>
            </a:br>
            <a:r>
              <a:rPr lang="en-US" sz="3600" dirty="0"/>
              <a:t>What do you get?</a:t>
            </a:r>
          </a:p>
        </p:txBody>
      </p:sp>
      <p:sp>
        <p:nvSpPr>
          <p:cNvPr id="4" name="Text Placeholder 3">
            <a:extLst>
              <a:ext uri="{FF2B5EF4-FFF2-40B4-BE49-F238E27FC236}">
                <a16:creationId xmlns:a16="http://schemas.microsoft.com/office/drawing/2014/main" id="{5B554E69-7283-4531-9E82-178D450B7C21}"/>
              </a:ext>
            </a:extLst>
          </p:cNvPr>
          <p:cNvSpPr>
            <a:spLocks noGrp="1"/>
          </p:cNvSpPr>
          <p:nvPr>
            <p:ph type="body" sz="half" idx="2"/>
          </p:nvPr>
        </p:nvSpPr>
        <p:spPr/>
        <p:txBody>
          <a:bodyPr/>
          <a:lstStyle/>
          <a:p>
            <a:pPr marL="342900" indent="-342900">
              <a:buFont typeface="Arial" panose="020B0604020202020204" pitchFamily="34" charset="0"/>
              <a:buChar char="•"/>
            </a:pPr>
            <a:r>
              <a:rPr lang="en-US" dirty="0"/>
              <a:t>Virtual Network</a:t>
            </a:r>
          </a:p>
          <a:p>
            <a:pPr marL="342900" indent="-342900">
              <a:buFont typeface="Arial" panose="020B0604020202020204" pitchFamily="34" charset="0"/>
              <a:buChar char="•"/>
            </a:pPr>
            <a:r>
              <a:rPr lang="en-US" dirty="0"/>
              <a:t>VMs for agents ONLY</a:t>
            </a:r>
          </a:p>
          <a:p>
            <a:pPr marL="342900" indent="-342900">
              <a:buFont typeface="Arial" panose="020B0604020202020204" pitchFamily="34" charset="0"/>
              <a:buChar char="•"/>
            </a:pPr>
            <a:r>
              <a:rPr lang="en-US" dirty="0"/>
              <a:t>Managed Disks</a:t>
            </a:r>
          </a:p>
          <a:p>
            <a:pPr marL="342900" indent="-342900">
              <a:buFont typeface="Arial" panose="020B0604020202020204" pitchFamily="34" charset="0"/>
              <a:buChar char="•"/>
            </a:pPr>
            <a:r>
              <a:rPr lang="en-US" dirty="0"/>
              <a:t>Public IP, Route Table, NSG, NICs….</a:t>
            </a:r>
          </a:p>
          <a:p>
            <a:pPr marL="342900" indent="-342900">
              <a:buFont typeface="Arial" panose="020B0604020202020204" pitchFamily="34" charset="0"/>
              <a:buChar char="•"/>
            </a:pPr>
            <a:r>
              <a:rPr lang="en-US" dirty="0"/>
              <a:t>Load balancer and availability set for agents ONLY</a:t>
            </a:r>
          </a:p>
          <a:p>
            <a:pPr marL="342900" indent="-342900">
              <a:buFont typeface="Arial" panose="020B0604020202020204" pitchFamily="34" charset="0"/>
              <a:buChar char="•"/>
            </a:pPr>
            <a:r>
              <a:rPr lang="en-US" dirty="0"/>
              <a:t>Managed container service object in separate Resource Group</a:t>
            </a:r>
          </a:p>
          <a:p>
            <a:pPr marL="342900" indent="-342900">
              <a:buFont typeface="Arial" panose="020B0604020202020204" pitchFamily="34" charset="0"/>
              <a:buChar char="•"/>
            </a:pPr>
            <a:endParaRPr lang="en-US" dirty="0"/>
          </a:p>
        </p:txBody>
      </p:sp>
      <p:pic>
        <p:nvPicPr>
          <p:cNvPr id="8" name="Content Placeholder 7">
            <a:extLst>
              <a:ext uri="{FF2B5EF4-FFF2-40B4-BE49-F238E27FC236}">
                <a16:creationId xmlns:a16="http://schemas.microsoft.com/office/drawing/2014/main" id="{1CA5115A-B80E-4DEC-A6FA-749F19F0246B}"/>
              </a:ext>
            </a:extLst>
          </p:cNvPr>
          <p:cNvPicPr>
            <a:picLocks noGrp="1" noChangeAspect="1"/>
          </p:cNvPicPr>
          <p:nvPr>
            <p:ph idx="1"/>
          </p:nvPr>
        </p:nvPicPr>
        <p:blipFill>
          <a:blip r:embed="rId3"/>
          <a:stretch>
            <a:fillRect/>
          </a:stretch>
        </p:blipFill>
        <p:spPr>
          <a:xfrm>
            <a:off x="4618037" y="373062"/>
            <a:ext cx="7611790" cy="5232503"/>
          </a:xfrm>
        </p:spPr>
      </p:pic>
      <p:sp>
        <p:nvSpPr>
          <p:cNvPr id="5" name="Rectangle: Rounded Corners 4">
            <a:extLst>
              <a:ext uri="{FF2B5EF4-FFF2-40B4-BE49-F238E27FC236}">
                <a16:creationId xmlns:a16="http://schemas.microsoft.com/office/drawing/2014/main" id="{843B8FC3-FE82-40D0-8CC5-FFB2DB66A7BD}"/>
              </a:ext>
            </a:extLst>
          </p:cNvPr>
          <p:cNvSpPr/>
          <p:nvPr/>
        </p:nvSpPr>
        <p:spPr>
          <a:xfrm>
            <a:off x="1036636" y="2049462"/>
            <a:ext cx="10749757" cy="3581400"/>
          </a:xfrm>
          <a:prstGeom prst="roundRect">
            <a:avLst/>
          </a:prstGeom>
          <a:solidFill>
            <a:schemeClr val="tx1">
              <a:lumMod val="50000"/>
              <a:alpha val="92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00EED71-9A41-4FBB-B3D3-B26CF3709693}"/>
              </a:ext>
            </a:extLst>
          </p:cNvPr>
          <p:cNvPicPr>
            <a:picLocks noChangeAspect="1"/>
          </p:cNvPicPr>
          <p:nvPr/>
        </p:nvPicPr>
        <p:blipFill>
          <a:blip r:embed="rId4"/>
          <a:stretch>
            <a:fillRect/>
          </a:stretch>
        </p:blipFill>
        <p:spPr>
          <a:xfrm>
            <a:off x="1417637" y="2506662"/>
            <a:ext cx="9957177" cy="2514600"/>
          </a:xfrm>
          <a:prstGeom prst="rect">
            <a:avLst/>
          </a:prstGeom>
        </p:spPr>
      </p:pic>
    </p:spTree>
    <p:extLst>
      <p:ext uri="{BB962C8B-B14F-4D97-AF65-F5344CB8AC3E}">
        <p14:creationId xmlns:p14="http://schemas.microsoft.com/office/powerpoint/2010/main" val="3602369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4C8E-FD30-49C6-AC1F-34456AC087D7}"/>
              </a:ext>
            </a:extLst>
          </p:cNvPr>
          <p:cNvSpPr>
            <a:spLocks noGrp="1"/>
          </p:cNvSpPr>
          <p:nvPr>
            <p:ph type="title"/>
          </p:nvPr>
        </p:nvSpPr>
        <p:spPr/>
        <p:txBody>
          <a:bodyPr/>
          <a:lstStyle/>
          <a:p>
            <a:r>
              <a:rPr lang="en-US" dirty="0"/>
              <a:t>AKS via Azure CLI 2.0</a:t>
            </a:r>
          </a:p>
        </p:txBody>
      </p:sp>
      <p:pic>
        <p:nvPicPr>
          <p:cNvPr id="6" name="Content Placeholder 5">
            <a:extLst>
              <a:ext uri="{FF2B5EF4-FFF2-40B4-BE49-F238E27FC236}">
                <a16:creationId xmlns:a16="http://schemas.microsoft.com/office/drawing/2014/main" id="{6B494FC2-81C4-4DBB-B48F-B410B3B608A6}"/>
              </a:ext>
            </a:extLst>
          </p:cNvPr>
          <p:cNvPicPr>
            <a:picLocks noGrp="1" noChangeAspect="1"/>
          </p:cNvPicPr>
          <p:nvPr>
            <p:ph idx="1"/>
          </p:nvPr>
        </p:nvPicPr>
        <p:blipFill>
          <a:blip r:embed="rId3"/>
          <a:stretch>
            <a:fillRect/>
          </a:stretch>
        </p:blipFill>
        <p:spPr>
          <a:xfrm>
            <a:off x="621824" y="1363662"/>
            <a:ext cx="10589639" cy="4276725"/>
          </a:xfrm>
        </p:spPr>
      </p:pic>
    </p:spTree>
    <p:extLst>
      <p:ext uri="{BB962C8B-B14F-4D97-AF65-F5344CB8AC3E}">
        <p14:creationId xmlns:p14="http://schemas.microsoft.com/office/powerpoint/2010/main" val="3903993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620987-17B9-4AAC-9AED-054E2C4E5CD4}"/>
              </a:ext>
            </a:extLst>
          </p:cNvPr>
          <p:cNvSpPr>
            <a:spLocks noGrp="1"/>
          </p:cNvSpPr>
          <p:nvPr>
            <p:ph type="title"/>
          </p:nvPr>
        </p:nvSpPr>
        <p:spPr/>
        <p:txBody>
          <a:bodyPr/>
          <a:lstStyle/>
          <a:p>
            <a:r>
              <a:rPr lang="en-US" dirty="0"/>
              <a:t>Azure Container Service - ACS vs AKS</a:t>
            </a:r>
          </a:p>
        </p:txBody>
      </p:sp>
      <p:sp>
        <p:nvSpPr>
          <p:cNvPr id="6" name="Text Placeholder 5">
            <a:extLst>
              <a:ext uri="{FF2B5EF4-FFF2-40B4-BE49-F238E27FC236}">
                <a16:creationId xmlns:a16="http://schemas.microsoft.com/office/drawing/2014/main" id="{9FAD6B7F-D0DA-4E5E-9CEC-C8FEEBA3157B}"/>
              </a:ext>
            </a:extLst>
          </p:cNvPr>
          <p:cNvSpPr>
            <a:spLocks noGrp="1"/>
          </p:cNvSpPr>
          <p:nvPr>
            <p:ph type="body" idx="1"/>
          </p:nvPr>
        </p:nvSpPr>
        <p:spPr/>
        <p:txBody>
          <a:bodyPr/>
          <a:lstStyle/>
          <a:p>
            <a:r>
              <a:rPr lang="en-US" dirty="0"/>
              <a:t>ACS (generally available)</a:t>
            </a:r>
          </a:p>
        </p:txBody>
      </p:sp>
      <p:sp>
        <p:nvSpPr>
          <p:cNvPr id="7" name="Content Placeholder 6">
            <a:extLst>
              <a:ext uri="{FF2B5EF4-FFF2-40B4-BE49-F238E27FC236}">
                <a16:creationId xmlns:a16="http://schemas.microsoft.com/office/drawing/2014/main" id="{FD4ABC23-90FF-476F-A723-559DA620C78B}"/>
              </a:ext>
            </a:extLst>
          </p:cNvPr>
          <p:cNvSpPr>
            <a:spLocks noGrp="1"/>
          </p:cNvSpPr>
          <p:nvPr>
            <p:ph sz="half" idx="2"/>
          </p:nvPr>
        </p:nvSpPr>
        <p:spPr/>
        <p:txBody>
          <a:bodyPr>
            <a:normAutofit fontScale="92500" lnSpcReduction="20000"/>
          </a:bodyPr>
          <a:lstStyle/>
          <a:p>
            <a:r>
              <a:rPr lang="en-US" dirty="0"/>
              <a:t>Support for DC/OS, Kubernetes and Docker Swarm, with swarm-mode in preview.</a:t>
            </a:r>
          </a:p>
          <a:p>
            <a:r>
              <a:rPr lang="en-US" dirty="0"/>
              <a:t>Windows Containers supported on Kubernetes deployment.</a:t>
            </a:r>
          </a:p>
          <a:p>
            <a:r>
              <a:rPr lang="en-US" dirty="0"/>
              <a:t>Manual node upgrades required</a:t>
            </a:r>
          </a:p>
          <a:p>
            <a:r>
              <a:rPr lang="en-US" dirty="0"/>
              <a:t>Pay for compute/VM costs for agents and master</a:t>
            </a:r>
          </a:p>
          <a:p>
            <a:endParaRPr lang="en-US" dirty="0"/>
          </a:p>
        </p:txBody>
      </p:sp>
      <p:sp>
        <p:nvSpPr>
          <p:cNvPr id="8" name="Text Placeholder 7">
            <a:extLst>
              <a:ext uri="{FF2B5EF4-FFF2-40B4-BE49-F238E27FC236}">
                <a16:creationId xmlns:a16="http://schemas.microsoft.com/office/drawing/2014/main" id="{CA536E18-B7BC-4843-8122-552A8367B2B1}"/>
              </a:ext>
            </a:extLst>
          </p:cNvPr>
          <p:cNvSpPr>
            <a:spLocks noGrp="1"/>
          </p:cNvSpPr>
          <p:nvPr>
            <p:ph type="body" sz="quarter" idx="3"/>
          </p:nvPr>
        </p:nvSpPr>
        <p:spPr/>
        <p:txBody>
          <a:bodyPr>
            <a:normAutofit/>
          </a:bodyPr>
          <a:lstStyle/>
          <a:p>
            <a:r>
              <a:rPr lang="en-US" dirty="0"/>
              <a:t>AKS (in preview)</a:t>
            </a:r>
          </a:p>
        </p:txBody>
      </p:sp>
      <p:sp>
        <p:nvSpPr>
          <p:cNvPr id="9" name="Content Placeholder 8">
            <a:extLst>
              <a:ext uri="{FF2B5EF4-FFF2-40B4-BE49-F238E27FC236}">
                <a16:creationId xmlns:a16="http://schemas.microsoft.com/office/drawing/2014/main" id="{463552A2-5EA5-4636-B245-3C33C31D915D}"/>
              </a:ext>
            </a:extLst>
          </p:cNvPr>
          <p:cNvSpPr>
            <a:spLocks noGrp="1"/>
          </p:cNvSpPr>
          <p:nvPr>
            <p:ph sz="quarter" idx="4"/>
          </p:nvPr>
        </p:nvSpPr>
        <p:spPr/>
        <p:txBody>
          <a:bodyPr/>
          <a:lstStyle/>
          <a:p>
            <a:r>
              <a:rPr lang="en-US" dirty="0"/>
              <a:t>Support for Kubernetes only</a:t>
            </a:r>
          </a:p>
          <a:p>
            <a:r>
              <a:rPr lang="en-US" dirty="0"/>
              <a:t>Linux containers only</a:t>
            </a:r>
          </a:p>
          <a:p>
            <a:r>
              <a:rPr lang="en-US" dirty="0"/>
              <a:t>Node upgrades supported</a:t>
            </a:r>
          </a:p>
          <a:p>
            <a:r>
              <a:rPr lang="en-US" dirty="0"/>
              <a:t>Pay for compute/VM costs for agents only.  Management node is free.</a:t>
            </a:r>
          </a:p>
          <a:p>
            <a:endParaRPr lang="en-US" dirty="0"/>
          </a:p>
          <a:p>
            <a:endParaRPr lang="en-US" dirty="0"/>
          </a:p>
        </p:txBody>
      </p:sp>
    </p:spTree>
    <p:extLst>
      <p:ext uri="{BB962C8B-B14F-4D97-AF65-F5344CB8AC3E}">
        <p14:creationId xmlns:p14="http://schemas.microsoft.com/office/powerpoint/2010/main" val="480264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B2E6-57AB-4B19-AD73-650B09E86E12}"/>
              </a:ext>
            </a:extLst>
          </p:cNvPr>
          <p:cNvSpPr>
            <a:spLocks noGrp="1"/>
          </p:cNvSpPr>
          <p:nvPr>
            <p:ph type="title"/>
          </p:nvPr>
        </p:nvSpPr>
        <p:spPr/>
        <p:txBody>
          <a:bodyPr/>
          <a:lstStyle/>
          <a:p>
            <a:r>
              <a:rPr lang="en-US" dirty="0"/>
              <a:t>AKS Upgrade Process</a:t>
            </a:r>
          </a:p>
        </p:txBody>
      </p:sp>
      <p:pic>
        <p:nvPicPr>
          <p:cNvPr id="5" name="Picture 4">
            <a:extLst>
              <a:ext uri="{FF2B5EF4-FFF2-40B4-BE49-F238E27FC236}">
                <a16:creationId xmlns:a16="http://schemas.microsoft.com/office/drawing/2014/main" id="{0ED744DD-4558-4631-8F59-B8E1C31F6896}"/>
              </a:ext>
            </a:extLst>
          </p:cNvPr>
          <p:cNvPicPr>
            <a:picLocks noChangeAspect="1"/>
          </p:cNvPicPr>
          <p:nvPr/>
        </p:nvPicPr>
        <p:blipFill>
          <a:blip r:embed="rId3"/>
          <a:stretch>
            <a:fillRect/>
          </a:stretch>
        </p:blipFill>
        <p:spPr>
          <a:xfrm>
            <a:off x="1163641" y="1516062"/>
            <a:ext cx="10109193" cy="1371600"/>
          </a:xfrm>
          <a:prstGeom prst="rect">
            <a:avLst/>
          </a:prstGeom>
        </p:spPr>
      </p:pic>
      <p:pic>
        <p:nvPicPr>
          <p:cNvPr id="7" name="Picture 6">
            <a:extLst>
              <a:ext uri="{FF2B5EF4-FFF2-40B4-BE49-F238E27FC236}">
                <a16:creationId xmlns:a16="http://schemas.microsoft.com/office/drawing/2014/main" id="{5F355FED-0AD8-4A9B-96BD-0AA0AF49B1DE}"/>
              </a:ext>
            </a:extLst>
          </p:cNvPr>
          <p:cNvPicPr>
            <a:picLocks noChangeAspect="1"/>
          </p:cNvPicPr>
          <p:nvPr/>
        </p:nvPicPr>
        <p:blipFill>
          <a:blip r:embed="rId4"/>
          <a:stretch>
            <a:fillRect/>
          </a:stretch>
        </p:blipFill>
        <p:spPr>
          <a:xfrm>
            <a:off x="1163641" y="3192462"/>
            <a:ext cx="10087947" cy="990600"/>
          </a:xfrm>
          <a:prstGeom prst="rect">
            <a:avLst/>
          </a:prstGeom>
        </p:spPr>
      </p:pic>
      <p:pic>
        <p:nvPicPr>
          <p:cNvPr id="9" name="Picture 8">
            <a:extLst>
              <a:ext uri="{FF2B5EF4-FFF2-40B4-BE49-F238E27FC236}">
                <a16:creationId xmlns:a16="http://schemas.microsoft.com/office/drawing/2014/main" id="{005E7622-3B0C-4E2C-9A9D-8328B2BE473D}"/>
              </a:ext>
            </a:extLst>
          </p:cNvPr>
          <p:cNvPicPr>
            <a:picLocks noChangeAspect="1"/>
          </p:cNvPicPr>
          <p:nvPr/>
        </p:nvPicPr>
        <p:blipFill>
          <a:blip r:embed="rId5"/>
          <a:stretch>
            <a:fillRect/>
          </a:stretch>
        </p:blipFill>
        <p:spPr>
          <a:xfrm>
            <a:off x="350837" y="4564062"/>
            <a:ext cx="11756418" cy="1447800"/>
          </a:xfrm>
          <a:prstGeom prst="rect">
            <a:avLst/>
          </a:prstGeom>
        </p:spPr>
      </p:pic>
    </p:spTree>
    <p:extLst>
      <p:ext uri="{BB962C8B-B14F-4D97-AF65-F5344CB8AC3E}">
        <p14:creationId xmlns:p14="http://schemas.microsoft.com/office/powerpoint/2010/main" val="168166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B2E6-57AB-4B19-AD73-650B09E86E12}"/>
              </a:ext>
            </a:extLst>
          </p:cNvPr>
          <p:cNvSpPr>
            <a:spLocks noGrp="1"/>
          </p:cNvSpPr>
          <p:nvPr>
            <p:ph type="title"/>
          </p:nvPr>
        </p:nvSpPr>
        <p:spPr/>
        <p:txBody>
          <a:bodyPr/>
          <a:lstStyle/>
          <a:p>
            <a:r>
              <a:rPr lang="en-US" dirty="0"/>
              <a:t>AKS Upgrade Process</a:t>
            </a:r>
          </a:p>
        </p:txBody>
      </p:sp>
      <p:pic>
        <p:nvPicPr>
          <p:cNvPr id="4" name="Picture 3">
            <a:extLst>
              <a:ext uri="{FF2B5EF4-FFF2-40B4-BE49-F238E27FC236}">
                <a16:creationId xmlns:a16="http://schemas.microsoft.com/office/drawing/2014/main" id="{9CEF4C3D-3FCE-4628-B742-96B73D2E1A87}"/>
              </a:ext>
            </a:extLst>
          </p:cNvPr>
          <p:cNvPicPr>
            <a:picLocks noChangeAspect="1"/>
          </p:cNvPicPr>
          <p:nvPr/>
        </p:nvPicPr>
        <p:blipFill>
          <a:blip r:embed="rId3"/>
          <a:stretch>
            <a:fillRect/>
          </a:stretch>
        </p:blipFill>
        <p:spPr>
          <a:xfrm>
            <a:off x="1417637" y="2963862"/>
            <a:ext cx="9935200" cy="1274743"/>
          </a:xfrm>
          <a:prstGeom prst="rect">
            <a:avLst/>
          </a:prstGeom>
        </p:spPr>
      </p:pic>
      <p:pic>
        <p:nvPicPr>
          <p:cNvPr id="8" name="Picture 7">
            <a:extLst>
              <a:ext uri="{FF2B5EF4-FFF2-40B4-BE49-F238E27FC236}">
                <a16:creationId xmlns:a16="http://schemas.microsoft.com/office/drawing/2014/main" id="{57112429-33E0-45DD-9DCA-0F610834DAB6}"/>
              </a:ext>
            </a:extLst>
          </p:cNvPr>
          <p:cNvPicPr>
            <a:picLocks noChangeAspect="1"/>
          </p:cNvPicPr>
          <p:nvPr/>
        </p:nvPicPr>
        <p:blipFill>
          <a:blip r:embed="rId4"/>
          <a:stretch>
            <a:fillRect/>
          </a:stretch>
        </p:blipFill>
        <p:spPr>
          <a:xfrm>
            <a:off x="306748" y="4640262"/>
            <a:ext cx="11822980" cy="1295400"/>
          </a:xfrm>
          <a:prstGeom prst="rect">
            <a:avLst/>
          </a:prstGeom>
        </p:spPr>
      </p:pic>
      <p:pic>
        <p:nvPicPr>
          <p:cNvPr id="13" name="Picture 12">
            <a:extLst>
              <a:ext uri="{FF2B5EF4-FFF2-40B4-BE49-F238E27FC236}">
                <a16:creationId xmlns:a16="http://schemas.microsoft.com/office/drawing/2014/main" id="{8B374106-8B94-4E23-B58A-A5EC05D49C68}"/>
              </a:ext>
            </a:extLst>
          </p:cNvPr>
          <p:cNvPicPr>
            <a:picLocks noChangeAspect="1"/>
          </p:cNvPicPr>
          <p:nvPr/>
        </p:nvPicPr>
        <p:blipFill>
          <a:blip r:embed="rId5"/>
          <a:stretch>
            <a:fillRect/>
          </a:stretch>
        </p:blipFill>
        <p:spPr>
          <a:xfrm>
            <a:off x="1369544" y="1363662"/>
            <a:ext cx="9983293" cy="1371600"/>
          </a:xfrm>
          <a:prstGeom prst="rect">
            <a:avLst/>
          </a:prstGeom>
        </p:spPr>
      </p:pic>
    </p:spTree>
    <p:extLst>
      <p:ext uri="{BB962C8B-B14F-4D97-AF65-F5344CB8AC3E}">
        <p14:creationId xmlns:p14="http://schemas.microsoft.com/office/powerpoint/2010/main" val="34525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B2E6-57AB-4B19-AD73-650B09E86E12}"/>
              </a:ext>
            </a:extLst>
          </p:cNvPr>
          <p:cNvSpPr>
            <a:spLocks noGrp="1"/>
          </p:cNvSpPr>
          <p:nvPr>
            <p:ph type="title"/>
          </p:nvPr>
        </p:nvSpPr>
        <p:spPr/>
        <p:txBody>
          <a:bodyPr/>
          <a:lstStyle/>
          <a:p>
            <a:r>
              <a:rPr lang="en-US" dirty="0"/>
              <a:t>AKS Upgrade Process</a:t>
            </a:r>
          </a:p>
        </p:txBody>
      </p:sp>
      <p:pic>
        <p:nvPicPr>
          <p:cNvPr id="7" name="Picture 6">
            <a:extLst>
              <a:ext uri="{FF2B5EF4-FFF2-40B4-BE49-F238E27FC236}">
                <a16:creationId xmlns:a16="http://schemas.microsoft.com/office/drawing/2014/main" id="{2003AB70-315A-4975-8D5D-23F95EDA67D4}"/>
              </a:ext>
            </a:extLst>
          </p:cNvPr>
          <p:cNvPicPr>
            <a:picLocks noChangeAspect="1"/>
          </p:cNvPicPr>
          <p:nvPr/>
        </p:nvPicPr>
        <p:blipFill>
          <a:blip r:embed="rId3"/>
          <a:stretch>
            <a:fillRect/>
          </a:stretch>
        </p:blipFill>
        <p:spPr>
          <a:xfrm>
            <a:off x="350838" y="1668462"/>
            <a:ext cx="11734800" cy="1380565"/>
          </a:xfrm>
          <a:prstGeom prst="rect">
            <a:avLst/>
          </a:prstGeom>
        </p:spPr>
      </p:pic>
      <p:pic>
        <p:nvPicPr>
          <p:cNvPr id="10" name="Picture 9">
            <a:extLst>
              <a:ext uri="{FF2B5EF4-FFF2-40B4-BE49-F238E27FC236}">
                <a16:creationId xmlns:a16="http://schemas.microsoft.com/office/drawing/2014/main" id="{34A1E338-35B9-4B5C-BE16-99E73EB9BA1E}"/>
              </a:ext>
            </a:extLst>
          </p:cNvPr>
          <p:cNvPicPr>
            <a:picLocks noChangeAspect="1"/>
          </p:cNvPicPr>
          <p:nvPr/>
        </p:nvPicPr>
        <p:blipFill>
          <a:blip r:embed="rId4"/>
          <a:stretch>
            <a:fillRect/>
          </a:stretch>
        </p:blipFill>
        <p:spPr>
          <a:xfrm>
            <a:off x="506610" y="3573462"/>
            <a:ext cx="11423256" cy="1633537"/>
          </a:xfrm>
          <a:prstGeom prst="rect">
            <a:avLst/>
          </a:prstGeom>
        </p:spPr>
      </p:pic>
    </p:spTree>
    <p:extLst>
      <p:ext uri="{BB962C8B-B14F-4D97-AF65-F5344CB8AC3E}">
        <p14:creationId xmlns:p14="http://schemas.microsoft.com/office/powerpoint/2010/main" val="121190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3818" y="664476"/>
            <a:ext cx="11887878" cy="5517194"/>
          </a:xfrm>
          <a:prstGeom prst="rect">
            <a:avLst/>
          </a:prstGeom>
        </p:spPr>
      </p:pic>
    </p:spTree>
    <p:extLst>
      <p:ext uri="{BB962C8B-B14F-4D97-AF65-F5344CB8AC3E}">
        <p14:creationId xmlns:p14="http://schemas.microsoft.com/office/powerpoint/2010/main" val="256576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now?</a:t>
            </a:r>
          </a:p>
        </p:txBody>
      </p:sp>
      <p:sp>
        <p:nvSpPr>
          <p:cNvPr id="5" name="Text Placeholder 4"/>
          <p:cNvSpPr>
            <a:spLocks noGrp="1"/>
          </p:cNvSpPr>
          <p:nvPr>
            <p:ph idx="1"/>
          </p:nvPr>
        </p:nvSpPr>
        <p:spPr/>
        <p:txBody>
          <a:bodyPr>
            <a:normAutofit lnSpcReduction="10000"/>
          </a:bodyPr>
          <a:lstStyle/>
          <a:p>
            <a:r>
              <a:rPr lang="en-US" sz="2800" dirty="0"/>
              <a:t>Containers are the future.</a:t>
            </a:r>
          </a:p>
          <a:p>
            <a:r>
              <a:rPr lang="en-US" sz="2800" dirty="0"/>
              <a:t>Containers straddle a gap between developers of applications and those deploying infrastructure.</a:t>
            </a:r>
          </a:p>
          <a:p>
            <a:r>
              <a:rPr lang="en-US" sz="2800" dirty="0"/>
              <a:t>Your containers are the infrastructure you use to provide a service to someone else or the basis of someone else’s product, or both.</a:t>
            </a:r>
          </a:p>
          <a:p>
            <a:r>
              <a:rPr lang="en-US" sz="2800" dirty="0"/>
              <a:t>When you are choosing tools, think about:</a:t>
            </a:r>
          </a:p>
          <a:p>
            <a:pPr lvl="1"/>
            <a:r>
              <a:rPr lang="en-US" sz="2000" dirty="0"/>
              <a:t>Who is the consumer of the container?</a:t>
            </a:r>
          </a:p>
          <a:p>
            <a:pPr lvl="1"/>
            <a:r>
              <a:rPr lang="en-US" sz="2000" dirty="0"/>
              <a:t>How will containers connect with other parts of your application and existing infrastructure?</a:t>
            </a:r>
          </a:p>
          <a:p>
            <a:pPr lvl="1"/>
            <a:r>
              <a:rPr lang="en-US" sz="2000" dirty="0"/>
              <a:t>How much infrastructure do you want to manage to support your containers?</a:t>
            </a:r>
          </a:p>
          <a:p>
            <a:pPr lvl="1"/>
            <a:r>
              <a:rPr lang="en-US" sz="2000" dirty="0"/>
              <a:t>While many things can be containerized, don’t feel you have to put everything in a container. Start with things that will benefit from being able to scale quickly, deploy rapidly and need to be reproduced easily.</a:t>
            </a:r>
          </a:p>
        </p:txBody>
      </p:sp>
    </p:spTree>
    <p:extLst>
      <p:ext uri="{BB962C8B-B14F-4D97-AF65-F5344CB8AC3E}">
        <p14:creationId xmlns:p14="http://schemas.microsoft.com/office/powerpoint/2010/main" val="375500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br>
              <a:rPr lang="en-US" dirty="0"/>
            </a:br>
            <a:r>
              <a:rPr lang="en-US" dirty="0"/>
              <a:t>Thank You!</a:t>
            </a:r>
          </a:p>
        </p:txBody>
      </p:sp>
      <p:sp>
        <p:nvSpPr>
          <p:cNvPr id="10" name="Text Placeholder 9"/>
          <p:cNvSpPr>
            <a:spLocks noGrp="1"/>
          </p:cNvSpPr>
          <p:nvPr>
            <p:ph type="body" sz="quarter" idx="10"/>
          </p:nvPr>
        </p:nvSpPr>
        <p:spPr>
          <a:xfrm>
            <a:off x="621824" y="2863096"/>
            <a:ext cx="11192828" cy="2435795"/>
          </a:xfrm>
        </p:spPr>
        <p:txBody>
          <a:bodyPr/>
          <a:lstStyle/>
          <a:p>
            <a:r>
              <a:rPr lang="en-US" dirty="0"/>
              <a:t>Jennelle Crothers</a:t>
            </a:r>
            <a:br>
              <a:rPr lang="en-US" dirty="0"/>
            </a:br>
            <a:r>
              <a:rPr lang="en-US" dirty="0"/>
              <a:t>Sr. Technical Evangelist - Microsoft</a:t>
            </a:r>
            <a:br>
              <a:rPr lang="en-US" dirty="0"/>
            </a:br>
            <a:r>
              <a:rPr lang="en-US" dirty="0"/>
              <a:t>www.techbunny.com| @jkc137</a:t>
            </a:r>
            <a:br>
              <a:rPr lang="en-US" dirty="0"/>
            </a:br>
            <a:r>
              <a:rPr lang="en-US" dirty="0"/>
              <a:t>Jennelle.Crothers@Microsoft.com</a:t>
            </a:r>
          </a:p>
        </p:txBody>
      </p:sp>
      <p:cxnSp>
        <p:nvCxnSpPr>
          <p:cNvPr id="3" name="Straight Connector 2">
            <a:extLst>
              <a:ext uri="{FF2B5EF4-FFF2-40B4-BE49-F238E27FC236}">
                <a16:creationId xmlns:a16="http://schemas.microsoft.com/office/drawing/2014/main" id="{05DEC37F-89B9-A845-8197-2B42575F642D}"/>
              </a:ext>
            </a:extLst>
          </p:cNvPr>
          <p:cNvCxnSpPr/>
          <p:nvPr/>
        </p:nvCxnSpPr>
        <p:spPr>
          <a:xfrm>
            <a:off x="292320" y="2137215"/>
            <a:ext cx="1189069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55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0" dirty="0"/>
              <a:t>We also really like Docker.</a:t>
            </a:r>
            <a:br>
              <a:rPr lang="en-US" dirty="0"/>
            </a:br>
            <a:r>
              <a:rPr lang="en-US" sz="3100" dirty="0">
                <a:gradFill>
                  <a:gsLst>
                    <a:gs pos="11250">
                      <a:schemeClr val="tx2"/>
                    </a:gs>
                    <a:gs pos="46000">
                      <a:schemeClr val="tx2"/>
                    </a:gs>
                  </a:gsLst>
                  <a:lin ang="5400000" scaled="0"/>
                </a:gradFill>
              </a:rPr>
              <a:t>Docker integration - joint strategic investments to drive containers forward</a:t>
            </a:r>
            <a:endParaRPr lang="en-US" sz="4400" dirty="0">
              <a:gradFill>
                <a:gsLst>
                  <a:gs pos="11250">
                    <a:schemeClr val="tx2"/>
                  </a:gs>
                  <a:gs pos="46000">
                    <a:schemeClr val="tx2"/>
                  </a:gs>
                </a:gsLst>
                <a:lin ang="5400000" scaled="0"/>
              </a:gradFill>
            </a:endParaRPr>
          </a:p>
        </p:txBody>
      </p:sp>
      <p:sp>
        <p:nvSpPr>
          <p:cNvPr id="3" name="Text Placeholder 2"/>
          <p:cNvSpPr>
            <a:spLocks noGrp="1"/>
          </p:cNvSpPr>
          <p:nvPr>
            <p:ph type="body" sz="quarter" idx="10"/>
          </p:nvPr>
        </p:nvSpPr>
        <p:spPr>
          <a:xfrm>
            <a:off x="287338" y="2139950"/>
            <a:ext cx="5224462" cy="3340786"/>
          </a:xfrm>
        </p:spPr>
        <p:txBody>
          <a:bodyPr/>
          <a:lstStyle/>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Hub in Azure: </a:t>
            </a:r>
            <a:r>
              <a:rPr lang="en-US" sz="1600" dirty="0"/>
              <a:t>Huge collection of open and curated applications available for download</a:t>
            </a:r>
          </a:p>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Collaboration: </a:t>
            </a:r>
            <a:r>
              <a:rPr lang="en-US" sz="1600" dirty="0"/>
              <a:t>Bring Windows Server containers </a:t>
            </a:r>
            <a:br>
              <a:rPr lang="en-US" sz="1600" dirty="0"/>
            </a:br>
            <a:r>
              <a:rPr lang="en-US" sz="1600" dirty="0"/>
              <a:t>to the Docker ecosystem to expand the reach of both developer communities</a:t>
            </a:r>
          </a:p>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Engine: </a:t>
            </a:r>
            <a:r>
              <a:rPr lang="en-US" sz="1600" dirty="0"/>
              <a:t>Docker Engine for Windows Server containers will be developed under the aegis of the Docker open source project</a:t>
            </a:r>
          </a:p>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client: </a:t>
            </a:r>
            <a:r>
              <a:rPr lang="en-US" sz="1600" dirty="0"/>
              <a:t>Windows customers will be able to use the same standard Docker client and interface on multiple development environments</a:t>
            </a:r>
          </a:p>
        </p:txBody>
      </p:sp>
      <p:sp>
        <p:nvSpPr>
          <p:cNvPr id="8" name="Rectangle 7"/>
          <p:cNvSpPr/>
          <p:nvPr/>
        </p:nvSpPr>
        <p:spPr bwMode="auto">
          <a:xfrm>
            <a:off x="6216644" y="2473399"/>
            <a:ext cx="4066598" cy="685703"/>
          </a:xfrm>
          <a:prstGeom prst="rect">
            <a:avLst/>
          </a:prstGeom>
          <a:gradFill>
            <a:gsLst>
              <a:gs pos="11250">
                <a:schemeClr val="tx2"/>
              </a:gs>
              <a:gs pos="46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Docker</a:t>
            </a: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Client</a:t>
            </a:r>
          </a:p>
        </p:txBody>
      </p:sp>
      <p:sp>
        <p:nvSpPr>
          <p:cNvPr id="9" name="Rectangle 8"/>
          <p:cNvSpPr/>
          <p:nvPr/>
        </p:nvSpPr>
        <p:spPr bwMode="auto">
          <a:xfrm>
            <a:off x="6216644" y="3202529"/>
            <a:ext cx="1999966" cy="61903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742807"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a:t>
            </a:r>
          </a:p>
        </p:txBody>
      </p:sp>
      <p:sp>
        <p:nvSpPr>
          <p:cNvPr id="10" name="Rectangle 9"/>
          <p:cNvSpPr/>
          <p:nvPr/>
        </p:nvSpPr>
        <p:spPr bwMode="auto">
          <a:xfrm>
            <a:off x="8283275" y="3202529"/>
            <a:ext cx="1999966" cy="61903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628530"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Linux</a:t>
            </a:r>
          </a:p>
        </p:txBody>
      </p:sp>
      <p:sp>
        <p:nvSpPr>
          <p:cNvPr id="11" name="Rectangle 10"/>
          <p:cNvSpPr/>
          <p:nvPr/>
        </p:nvSpPr>
        <p:spPr bwMode="auto">
          <a:xfrm>
            <a:off x="6216644" y="3864992"/>
            <a:ext cx="1999966" cy="6190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(Daemon)</a:t>
            </a:r>
          </a:p>
        </p:txBody>
      </p:sp>
      <p:sp>
        <p:nvSpPr>
          <p:cNvPr id="13" name="Rectangle 12"/>
          <p:cNvSpPr/>
          <p:nvPr/>
        </p:nvSpPr>
        <p:spPr bwMode="auto">
          <a:xfrm>
            <a:off x="6216644" y="4527457"/>
            <a:ext cx="1999966" cy="619037"/>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Windows Server</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Container Support</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199" b="0" i="0" u="none" strike="noStrike" kern="0" cap="none" spc="0" normalizeH="0" baseline="0" noProof="0" dirty="0" err="1">
              <a:ln>
                <a:noFill/>
              </a:ln>
              <a:gradFill>
                <a:gsLst>
                  <a:gs pos="0">
                    <a:schemeClr val="tx1"/>
                  </a:gs>
                  <a:gs pos="100000">
                    <a:schemeClr val="tx1"/>
                  </a:gs>
                </a:gsLst>
                <a:lin ang="5400000" scaled="0"/>
              </a:gradFill>
              <a:effectLst/>
              <a:uLnTx/>
              <a:uFillTx/>
              <a:ea typeface="Segoe UI" pitchFamily="34" charset="0"/>
              <a:cs typeface="Segoe UI" pitchFamily="34" charset="0"/>
            </a:endParaRPr>
          </a:p>
        </p:txBody>
      </p:sp>
      <p:sp>
        <p:nvSpPr>
          <p:cNvPr id="16" name="Rectangle 15"/>
          <p:cNvSpPr/>
          <p:nvPr/>
        </p:nvSpPr>
        <p:spPr bwMode="auto">
          <a:xfrm>
            <a:off x="8283275" y="4527457"/>
            <a:ext cx="1999966" cy="619037"/>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Linux Container</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Support (LXC)</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376732" y="3180598"/>
            <a:ext cx="616088" cy="662681"/>
          </a:xfrm>
          <a:prstGeom prst="rect">
            <a:avLst/>
          </a:prstGeom>
        </p:spPr>
      </p:pic>
      <p:pic>
        <p:nvPicPr>
          <p:cNvPr id="19"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581627" y="3275669"/>
            <a:ext cx="455661" cy="47275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8283275" y="3864992"/>
            <a:ext cx="1999966" cy="6190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Docker</a:t>
            </a: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Engine</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(Daemon)</a:t>
            </a:r>
          </a:p>
        </p:txBody>
      </p:sp>
      <p:grpSp>
        <p:nvGrpSpPr>
          <p:cNvPr id="21" name="Group 20"/>
          <p:cNvGrpSpPr/>
          <p:nvPr/>
        </p:nvGrpSpPr>
        <p:grpSpPr>
          <a:xfrm>
            <a:off x="5624099" y="4715634"/>
            <a:ext cx="851728" cy="901640"/>
            <a:chOff x="4541521" y="2912451"/>
            <a:chExt cx="1259088" cy="1286605"/>
          </a:xfrm>
        </p:grpSpPr>
        <p:sp>
          <p:nvSpPr>
            <p:cNvPr id="23" name="Rectangle 22"/>
            <p:cNvSpPr/>
            <p:nvPr/>
          </p:nvSpPr>
          <p:spPr bwMode="auto">
            <a:xfrm>
              <a:off x="4541521" y="2912451"/>
              <a:ext cx="1259088" cy="1286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endParaRPr>
            </a:p>
          </p:txBody>
        </p:sp>
        <p:pic>
          <p:nvPicPr>
            <p:cNvPr id="24" name="Picture 2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25" name="Group 24"/>
          <p:cNvGrpSpPr/>
          <p:nvPr/>
        </p:nvGrpSpPr>
        <p:grpSpPr>
          <a:xfrm>
            <a:off x="10063378" y="4715636"/>
            <a:ext cx="848425" cy="899489"/>
            <a:chOff x="6004156" y="2912452"/>
            <a:chExt cx="1259089" cy="1286607"/>
          </a:xfrm>
        </p:grpSpPr>
        <p:sp>
          <p:nvSpPr>
            <p:cNvPr id="27" name="Rectangle 26"/>
            <p:cNvSpPr/>
            <p:nvPr/>
          </p:nvSpPr>
          <p:spPr bwMode="auto">
            <a:xfrm>
              <a:off x="6004156" y="2912452"/>
              <a:ext cx="1259089" cy="1286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endParaRPr>
            </a:p>
          </p:txBody>
        </p:sp>
        <p:pic>
          <p:nvPicPr>
            <p:cNvPr id="28" name="Picture 2" descr="http://www.iconsdb.com/icons/preview/white/linux-xxl.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p:cNvSpPr txBox="1"/>
          <p:nvPr/>
        </p:nvSpPr>
        <p:spPr>
          <a:xfrm>
            <a:off x="10581593" y="2343110"/>
            <a:ext cx="1245267" cy="1009031"/>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200"/>
              </a:spcAft>
              <a:buClrTx/>
              <a:buSzTx/>
              <a:buFontTx/>
              <a:buNone/>
              <a:tabLst/>
              <a:defRPr/>
            </a:pPr>
            <a:r>
              <a:rPr kumimoji="0" lang="en-US" sz="1199" b="1" i="0" u="none" strike="noStrike" kern="0" cap="none" spc="-30" normalizeH="0" baseline="0" noProof="0" dirty="0">
                <a:ln>
                  <a:noFill/>
                </a:ln>
                <a:gradFill>
                  <a:gsLst>
                    <a:gs pos="2917">
                      <a:schemeClr val="tx1"/>
                    </a:gs>
                    <a:gs pos="30000">
                      <a:schemeClr val="tx1"/>
                    </a:gs>
                  </a:gsLst>
                  <a:lin ang="5400000" scaled="0"/>
                </a:gradFill>
                <a:effectLst/>
                <a:uLnTx/>
                <a:uFillTx/>
              </a:rPr>
              <a:t>Docker.exe</a:t>
            </a:r>
          </a:p>
          <a:p>
            <a:pPr marL="0" marR="0" lvl="0" indent="0" defTabSz="914400" eaLnBrk="1" fontAlgn="auto" latinLnBrk="0" hangingPunct="1">
              <a:lnSpc>
                <a:spcPct val="90000"/>
              </a:lnSpc>
              <a:spcBef>
                <a:spcPts val="0"/>
              </a:spcBef>
              <a:spcAft>
                <a:spcPts val="2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Examples:</a:t>
            </a:r>
          </a:p>
          <a:p>
            <a:pPr marL="0" marR="0" lvl="0" indent="0" defTabSz="914400" eaLnBrk="1" fontAlgn="auto" latinLnBrk="0" hangingPunct="1">
              <a:lnSpc>
                <a:spcPct val="90000"/>
              </a:lnSpc>
              <a:spcBef>
                <a:spcPts val="0"/>
              </a:spcBef>
              <a:spcAft>
                <a:spcPts val="200"/>
              </a:spcAft>
              <a:buClrTx/>
              <a:buSzTx/>
              <a:buFontTx/>
              <a:buNone/>
              <a:tabLst/>
              <a:defRPr/>
            </a:pPr>
            <a:r>
              <a:rPr kumimoji="0" lang="en-US" sz="1099" b="0" i="0" u="none" strike="noStrike" kern="0" cap="none" spc="-30" normalizeH="0" baseline="0" noProof="0" dirty="0" err="1">
                <a:ln>
                  <a:noFill/>
                </a:ln>
                <a:gradFill>
                  <a:gsLst>
                    <a:gs pos="2917">
                      <a:schemeClr val="tx1"/>
                    </a:gs>
                    <a:gs pos="30000">
                      <a:schemeClr val="tx1"/>
                    </a:gs>
                  </a:gsLst>
                  <a:lin ang="5400000" scaled="0"/>
                </a:gradFill>
                <a:effectLst/>
                <a:uLnTx/>
                <a:uFillTx/>
              </a:rPr>
              <a:t>docker</a:t>
            </a: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 run</a:t>
            </a:r>
          </a:p>
          <a:p>
            <a:pPr marL="0" marR="0" lvl="0" indent="0" defTabSz="914400" eaLnBrk="1" fontAlgn="auto" latinLnBrk="0" hangingPunct="1">
              <a:lnSpc>
                <a:spcPct val="90000"/>
              </a:lnSpc>
              <a:spcBef>
                <a:spcPts val="0"/>
              </a:spcBef>
              <a:spcAft>
                <a:spcPts val="200"/>
              </a:spcAft>
              <a:buClrTx/>
              <a:buSzTx/>
              <a:buFontTx/>
              <a:buNone/>
              <a:tabLst/>
              <a:defRPr/>
            </a:pPr>
            <a:r>
              <a:rPr kumimoji="0" lang="en-US" sz="1099" b="0" i="0" u="none" strike="noStrike" kern="0" cap="none" spc="-30" normalizeH="0" baseline="0" noProof="0" dirty="0" err="1">
                <a:ln>
                  <a:noFill/>
                </a:ln>
                <a:gradFill>
                  <a:gsLst>
                    <a:gs pos="2917">
                      <a:schemeClr val="tx1"/>
                    </a:gs>
                    <a:gs pos="30000">
                      <a:schemeClr val="tx1"/>
                    </a:gs>
                  </a:gsLst>
                  <a:lin ang="5400000" scaled="0"/>
                </a:gradFill>
                <a:effectLst/>
                <a:uLnTx/>
                <a:uFillTx/>
              </a:rPr>
              <a:t>docker</a:t>
            </a: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 images</a:t>
            </a:r>
          </a:p>
        </p:txBody>
      </p:sp>
      <p:sp>
        <p:nvSpPr>
          <p:cNvPr id="31" name="TextBox 30"/>
          <p:cNvSpPr txBox="1"/>
          <p:nvPr/>
        </p:nvSpPr>
        <p:spPr>
          <a:xfrm>
            <a:off x="10581594" y="3601472"/>
            <a:ext cx="1838086" cy="1048269"/>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300"/>
              </a:spcAft>
              <a:buClrTx/>
              <a:buSzTx/>
              <a:buFontTx/>
              <a:buNone/>
              <a:tabLst/>
              <a:defRPr/>
            </a:pPr>
            <a:r>
              <a:rPr kumimoji="0" lang="en-US" sz="1199" b="1" i="0" u="none" strike="noStrike" kern="0" cap="none" spc="-30" normalizeH="0" baseline="0" noProof="0" dirty="0">
                <a:ln>
                  <a:noFill/>
                </a:ln>
                <a:gradFill>
                  <a:gsLst>
                    <a:gs pos="2917">
                      <a:schemeClr val="tx1"/>
                    </a:gs>
                    <a:gs pos="30000">
                      <a:schemeClr val="tx1"/>
                    </a:gs>
                  </a:gsLst>
                  <a:lin ang="5400000" scaled="0"/>
                </a:gradFill>
                <a:effectLst/>
                <a:uLnTx/>
                <a:uFillTx/>
              </a:rPr>
              <a:t>Docker Remote API</a:t>
            </a:r>
          </a:p>
          <a:p>
            <a:pPr marL="0" marR="0" lvl="0" indent="0" defTabSz="914400" eaLnBrk="1" fontAlgn="auto" latinLnBrk="0" hangingPunct="1">
              <a:lnSpc>
                <a:spcPct val="90000"/>
              </a:lnSpc>
              <a:spcBef>
                <a:spcPts val="0"/>
              </a:spcBef>
              <a:spcAft>
                <a:spcPts val="3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Examples:</a:t>
            </a:r>
          </a:p>
          <a:p>
            <a:pPr marL="0" marR="0" lvl="0" indent="0" defTabSz="914400" eaLnBrk="1" fontAlgn="auto" latinLnBrk="0" hangingPunct="1">
              <a:lnSpc>
                <a:spcPct val="90000"/>
              </a:lnSpc>
              <a:spcBef>
                <a:spcPts val="0"/>
              </a:spcBef>
              <a:spcAft>
                <a:spcPts val="3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GET   images/</a:t>
            </a:r>
            <a:r>
              <a:rPr kumimoji="0" lang="en-US" sz="1099" b="0" i="0" u="none" strike="noStrike" kern="0" cap="none" spc="-30" normalizeH="0" baseline="0" noProof="0" dirty="0" err="1">
                <a:ln>
                  <a:noFill/>
                </a:ln>
                <a:gradFill>
                  <a:gsLst>
                    <a:gs pos="2917">
                      <a:schemeClr val="tx1"/>
                    </a:gs>
                    <a:gs pos="30000">
                      <a:schemeClr val="tx1"/>
                    </a:gs>
                  </a:gsLst>
                  <a:lin ang="5400000" scaled="0"/>
                </a:gradFill>
                <a:effectLst/>
                <a:uLnTx/>
                <a:uFillTx/>
              </a:rPr>
              <a:t>json</a:t>
            </a:r>
            <a:endPar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3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POST  containers/create</a:t>
            </a:r>
          </a:p>
        </p:txBody>
      </p:sp>
      <p:cxnSp>
        <p:nvCxnSpPr>
          <p:cNvPr id="33" name="Straight Connector 32"/>
          <p:cNvCxnSpPr/>
          <p:nvPr/>
        </p:nvCxnSpPr>
        <p:spPr>
          <a:xfrm>
            <a:off x="10355115" y="3511476"/>
            <a:ext cx="14240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507046" y="3511476"/>
            <a:ext cx="0" cy="1123978"/>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355115" y="4634784"/>
            <a:ext cx="14240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507046" y="4073464"/>
            <a:ext cx="96824"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rot="10800000">
            <a:off x="5984667" y="3509475"/>
            <a:ext cx="151933" cy="1123978"/>
            <a:chOff x="5920233" y="3911537"/>
            <a:chExt cx="151954" cy="1124137"/>
          </a:xfrm>
        </p:grpSpPr>
        <p:cxnSp>
          <p:nvCxnSpPr>
            <p:cNvPr id="43" name="Straight Connector 42"/>
            <p:cNvCxnSpPr/>
            <p:nvPr/>
          </p:nvCxnSpPr>
          <p:spPr>
            <a:xfrm>
              <a:off x="5920233" y="3911537"/>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2187" y="3911537"/>
              <a:ext cx="0" cy="1124137"/>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920233" y="5035004"/>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10368072" y="2816250"/>
            <a:ext cx="229463" cy="0"/>
          </a:xfrm>
          <a:prstGeom prst="line">
            <a:avLst/>
          </a:prstGeom>
          <a:ln w="50800" cap="rnd">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5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BB9A-2468-4161-8799-B498E0D32945}"/>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0A5F6D8A-B7C1-4BCD-B28A-F4448FC14372}"/>
              </a:ext>
            </a:extLst>
          </p:cNvPr>
          <p:cNvSpPr>
            <a:spLocks noGrp="1"/>
          </p:cNvSpPr>
          <p:nvPr>
            <p:ph idx="1"/>
          </p:nvPr>
        </p:nvSpPr>
        <p:spPr/>
        <p:txBody>
          <a:bodyPr/>
          <a:lstStyle/>
          <a:p>
            <a:r>
              <a:rPr lang="en-US" dirty="0">
                <a:solidFill>
                  <a:schemeClr val="accent2"/>
                </a:solidFill>
              </a:rPr>
              <a:t>Containers and Common Cloud Computing Models</a:t>
            </a:r>
          </a:p>
          <a:p>
            <a:r>
              <a:rPr lang="en-US" dirty="0"/>
              <a:t>Getting Started with Docker</a:t>
            </a:r>
          </a:p>
          <a:p>
            <a:r>
              <a:rPr lang="en-US" dirty="0"/>
              <a:t>Using Azure Registry</a:t>
            </a:r>
          </a:p>
          <a:p>
            <a:r>
              <a:rPr lang="en-US" dirty="0"/>
              <a:t>To the Cloud with Azure Container Instances</a:t>
            </a:r>
          </a:p>
          <a:p>
            <a:r>
              <a:rPr lang="en-US" dirty="0"/>
              <a:t>What does a Container Service do for me?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319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32103" y="2489399"/>
            <a:ext cx="308926" cy="369282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3273043" y="1269236"/>
            <a:ext cx="8894294" cy="5242185"/>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defRPr/>
            </a:pPr>
            <a:endParaRPr lang="en-US" sz="2244"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sz="5507" dirty="0"/>
              <a:t>Cloud Computing Models</a:t>
            </a:r>
            <a:endParaRPr lang="en-US" sz="5507" dirty="0">
              <a:solidFill>
                <a:schemeClr val="accent2">
                  <a:alpha val="99000"/>
                </a:schemeClr>
              </a:solidFill>
            </a:endParaRPr>
          </a:p>
        </p:txBody>
      </p:sp>
      <p:grpSp>
        <p:nvGrpSpPr>
          <p:cNvPr id="4" name="Group 3"/>
          <p:cNvGrpSpPr/>
          <p:nvPr/>
        </p:nvGrpSpPr>
        <p:grpSpPr>
          <a:xfrm>
            <a:off x="813714" y="1569442"/>
            <a:ext cx="2476246" cy="4587279"/>
            <a:chOff x="855665" y="1876063"/>
            <a:chExt cx="2427913" cy="4497741"/>
          </a:xfrm>
        </p:grpSpPr>
        <p:sp>
          <p:nvSpPr>
            <p:cNvPr id="124" name="Rectangle 123"/>
            <p:cNvSpPr/>
            <p:nvPr/>
          </p:nvSpPr>
          <p:spPr>
            <a:xfrm>
              <a:off x="1416806" y="187606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defRPr/>
              </a:pPr>
              <a:r>
                <a:rPr lang="en-US" sz="2040" dirty="0">
                  <a:solidFill>
                    <a:srgbClr val="595959">
                      <a:alpha val="99000"/>
                    </a:srgbClr>
                  </a:solidFill>
                  <a:latin typeface="Segoe UI"/>
                  <a:ea typeface="Kozuka Gothic Pro R" pitchFamily="34" charset="-128"/>
                </a:rPr>
                <a:t>On-Premises</a:t>
              </a:r>
            </a:p>
            <a:p>
              <a:pPr marL="0" lvl="1" defTabSz="1243091" fontAlgn="base">
                <a:spcAft>
                  <a:spcPct val="0"/>
                </a:spcAft>
                <a:defRPr/>
              </a:pPr>
              <a:r>
                <a:rPr lang="en-US" sz="1632" dirty="0">
                  <a:solidFill>
                    <a:srgbClr val="595959">
                      <a:alpha val="99000"/>
                    </a:srgbClr>
                  </a:solidFill>
                  <a:latin typeface="Segoe UI"/>
                  <a:ea typeface="Kozuka Gothic Pro R" pitchFamily="34" charset="-128"/>
                </a:rPr>
                <a:t>( Private Cloud )</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Compute</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Storage</a:t>
              </a:r>
            </a:p>
          </p:txBody>
        </p:sp>
        <p:sp>
          <p:nvSpPr>
            <p:cNvPr id="131" name="Rectangle 130"/>
            <p:cNvSpPr/>
            <p:nvPr/>
          </p:nvSpPr>
          <p:spPr>
            <a:xfrm>
              <a:off x="1396458" y="461728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Virtual Machine</a:t>
              </a:r>
            </a:p>
          </p:txBody>
        </p:sp>
        <p:sp>
          <p:nvSpPr>
            <p:cNvPr id="132" name="Rectangle 131"/>
            <p:cNvSpPr/>
            <p:nvPr/>
          </p:nvSpPr>
          <p:spPr>
            <a:xfrm>
              <a:off x="1396458" y="416246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Operating System</a:t>
              </a:r>
            </a:p>
          </p:txBody>
        </p:sp>
        <p:sp>
          <p:nvSpPr>
            <p:cNvPr id="134" name="Rectangle 133"/>
            <p:cNvSpPr/>
            <p:nvPr/>
          </p:nvSpPr>
          <p:spPr>
            <a:xfrm>
              <a:off x="1396458" y="325282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Applications</a:t>
              </a:r>
            </a:p>
          </p:txBody>
        </p:sp>
        <p:sp>
          <p:nvSpPr>
            <p:cNvPr id="135" name="Rectangle 134"/>
            <p:cNvSpPr/>
            <p:nvPr/>
          </p:nvSpPr>
          <p:spPr>
            <a:xfrm>
              <a:off x="1396458" y="279800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Data &amp; Access</a:t>
              </a:r>
            </a:p>
          </p:txBody>
        </p:sp>
        <p:sp>
          <p:nvSpPr>
            <p:cNvPr id="136" name="Rectangle 135"/>
            <p:cNvSpPr/>
            <p:nvPr/>
          </p:nvSpPr>
          <p:spPr>
            <a:xfrm>
              <a:off x="1396458" y="370764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Runtime</a:t>
              </a:r>
            </a:p>
          </p:txBody>
        </p:sp>
        <p:sp>
          <p:nvSpPr>
            <p:cNvPr id="127" name="TextBox 52"/>
            <p:cNvSpPr txBox="1"/>
            <p:nvPr/>
          </p:nvSpPr>
          <p:spPr>
            <a:xfrm>
              <a:off x="855665" y="3336031"/>
              <a:ext cx="396513" cy="204014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You Provision &amp; Manage</a:t>
              </a:r>
            </a:p>
          </p:txBody>
        </p:sp>
      </p:grpSp>
      <p:sp>
        <p:nvSpPr>
          <p:cNvPr id="138" name="Rectangle 137"/>
          <p:cNvSpPr/>
          <p:nvPr/>
        </p:nvSpPr>
        <p:spPr>
          <a:xfrm>
            <a:off x="4470005" y="1541751"/>
            <a:ext cx="2150480"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defRPr/>
            </a:pPr>
            <a:r>
              <a:rPr lang="en-US" sz="2040" dirty="0">
                <a:solidFill>
                  <a:srgbClr val="595959">
                    <a:alpha val="99000"/>
                  </a:srgbClr>
                </a:solidFill>
                <a:latin typeface="Segoe UI"/>
                <a:ea typeface="Kozuka Gothic Pro R" pitchFamily="34" charset="-128"/>
              </a:rPr>
              <a:t>Infrastructure</a:t>
            </a:r>
          </a:p>
          <a:p>
            <a:pPr defTabSz="1243193">
              <a:defRPr/>
            </a:pPr>
            <a:r>
              <a:rPr lang="en-US" sz="1632" dirty="0">
                <a:solidFill>
                  <a:srgbClr val="595959">
                    <a:alpha val="99000"/>
                  </a:srgbClr>
                </a:solidFill>
                <a:latin typeface="Segoe UI"/>
                <a:ea typeface="Kozuka Gothic Pro R" pitchFamily="34" charset="-128"/>
              </a:rPr>
              <a:t>( as a Service )</a:t>
            </a:r>
          </a:p>
        </p:txBody>
      </p:sp>
      <p:grpSp>
        <p:nvGrpSpPr>
          <p:cNvPr id="5" name="Group 4"/>
          <p:cNvGrpSpPr/>
          <p:nvPr/>
        </p:nvGrpSpPr>
        <p:grpSpPr>
          <a:xfrm>
            <a:off x="4500750" y="2509741"/>
            <a:ext cx="1677896" cy="3646984"/>
            <a:chOff x="4410447" y="2460753"/>
            <a:chExt cx="1645145" cy="3575799"/>
          </a:xfrm>
        </p:grpSpPr>
        <p:sp>
          <p:nvSpPr>
            <p:cNvPr id="144" name="Rectangle 143"/>
            <p:cNvSpPr/>
            <p:nvPr/>
          </p:nvSpPr>
          <p:spPr>
            <a:xfrm>
              <a:off x="4410447" y="5200735"/>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145" name="Rectangle 144"/>
            <p:cNvSpPr/>
            <p:nvPr/>
          </p:nvSpPr>
          <p:spPr>
            <a:xfrm>
              <a:off x="4410447" y="4745916"/>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Compute</a:t>
              </a:r>
            </a:p>
          </p:txBody>
        </p:sp>
        <p:sp>
          <p:nvSpPr>
            <p:cNvPr id="146" name="Rectangle 145"/>
            <p:cNvSpPr/>
            <p:nvPr/>
          </p:nvSpPr>
          <p:spPr>
            <a:xfrm>
              <a:off x="4410447" y="565555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Storage</a:t>
              </a:r>
            </a:p>
          </p:txBody>
        </p:sp>
        <p:sp>
          <p:nvSpPr>
            <p:cNvPr id="147" name="Rectangle 146"/>
            <p:cNvSpPr/>
            <p:nvPr/>
          </p:nvSpPr>
          <p:spPr>
            <a:xfrm>
              <a:off x="4410447" y="428002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Virtual Machine</a:t>
              </a:r>
            </a:p>
          </p:txBody>
        </p:sp>
        <p:sp>
          <p:nvSpPr>
            <p:cNvPr id="148" name="Rectangle 147"/>
            <p:cNvSpPr/>
            <p:nvPr/>
          </p:nvSpPr>
          <p:spPr>
            <a:xfrm>
              <a:off x="4410447" y="3825210"/>
              <a:ext cx="1645145" cy="381000"/>
            </a:xfrm>
            <a:prstGeom prst="rect">
              <a:avLst/>
            </a:prstGeom>
            <a:solidFill>
              <a:schemeClr val="accent1"/>
            </a:solidFill>
            <a:ln w="9525" cap="flat" cmpd="sng" algn="ctr">
              <a:solidFill>
                <a:srgbClr val="FFC000"/>
              </a:solid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Operating System</a:t>
              </a:r>
            </a:p>
          </p:txBody>
        </p:sp>
        <p:sp>
          <p:nvSpPr>
            <p:cNvPr id="150" name="Rectangle 149"/>
            <p:cNvSpPr/>
            <p:nvPr/>
          </p:nvSpPr>
          <p:spPr>
            <a:xfrm>
              <a:off x="4410447" y="291557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Applications</a:t>
              </a:r>
            </a:p>
          </p:txBody>
        </p:sp>
        <p:sp>
          <p:nvSpPr>
            <p:cNvPr id="151" name="Rectangle 150"/>
            <p:cNvSpPr/>
            <p:nvPr/>
          </p:nvSpPr>
          <p:spPr>
            <a:xfrm>
              <a:off x="4410447" y="246075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Data &amp; Access</a:t>
              </a:r>
            </a:p>
          </p:txBody>
        </p:sp>
        <p:sp>
          <p:nvSpPr>
            <p:cNvPr id="152" name="Rectangle 151"/>
            <p:cNvSpPr/>
            <p:nvPr/>
          </p:nvSpPr>
          <p:spPr>
            <a:xfrm>
              <a:off x="4410447" y="337039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Runtime</a:t>
              </a:r>
            </a:p>
          </p:txBody>
        </p:sp>
      </p:grpSp>
      <p:sp>
        <p:nvSpPr>
          <p:cNvPr id="140" name="Left Brace 139"/>
          <p:cNvSpPr/>
          <p:nvPr/>
        </p:nvSpPr>
        <p:spPr>
          <a:xfrm flipH="1">
            <a:off x="6181017" y="4818882"/>
            <a:ext cx="233151" cy="1351703"/>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6375120" y="4538274"/>
            <a:ext cx="624145" cy="173509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Physical Fabric</a:t>
            </a:r>
            <a:br>
              <a:rPr lang="en-US" sz="1428" dirty="0">
                <a:solidFill>
                  <a:srgbClr val="595959">
                    <a:alpha val="99000"/>
                  </a:srgbClr>
                </a:solidFill>
                <a:latin typeface="Segoe UI"/>
                <a:ea typeface="Kozuka Gothic Pro R" pitchFamily="34" charset="-128"/>
              </a:rPr>
            </a:br>
            <a:r>
              <a:rPr lang="en-US" sz="1428" dirty="0">
                <a:solidFill>
                  <a:srgbClr val="595959">
                    <a:alpha val="99000"/>
                  </a:srgbClr>
                </a:solidFill>
                <a:latin typeface="Segoe UI"/>
                <a:ea typeface="Kozuka Gothic Pro R" pitchFamily="34" charset="-128"/>
              </a:rPr>
              <a:t>Managed by Vendor</a:t>
            </a:r>
          </a:p>
        </p:txBody>
      </p:sp>
      <p:sp>
        <p:nvSpPr>
          <p:cNvPr id="142" name="Left Brace 141"/>
          <p:cNvSpPr/>
          <p:nvPr/>
        </p:nvSpPr>
        <p:spPr>
          <a:xfrm>
            <a:off x="4295270" y="2496025"/>
            <a:ext cx="183006" cy="2244074"/>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143" name="TextBox 58"/>
          <p:cNvSpPr txBox="1"/>
          <p:nvPr/>
        </p:nvSpPr>
        <p:spPr>
          <a:xfrm>
            <a:off x="3874794" y="2573387"/>
            <a:ext cx="404406" cy="208076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You Provision &amp; Manage</a:t>
            </a:r>
          </a:p>
        </p:txBody>
      </p:sp>
      <p:sp>
        <p:nvSpPr>
          <p:cNvPr id="154" name="Rectangle 153"/>
          <p:cNvSpPr/>
          <p:nvPr/>
        </p:nvSpPr>
        <p:spPr>
          <a:xfrm>
            <a:off x="7027667" y="1531503"/>
            <a:ext cx="2040132"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defRPr/>
            </a:pPr>
            <a:r>
              <a:rPr lang="en-US" sz="2040" dirty="0">
                <a:solidFill>
                  <a:srgbClr val="595959">
                    <a:alpha val="99000"/>
                  </a:srgbClr>
                </a:solidFill>
                <a:latin typeface="Segoe UI"/>
                <a:ea typeface="Kozuka Gothic Pro R" pitchFamily="34" charset="-128"/>
              </a:rPr>
              <a:t>Platform</a:t>
            </a:r>
          </a:p>
          <a:p>
            <a:pPr defTabSz="1243193">
              <a:defRPr/>
            </a:pPr>
            <a:r>
              <a:rPr lang="en-US" sz="1632" dirty="0">
                <a:solidFill>
                  <a:srgbClr val="595959">
                    <a:alpha val="99000"/>
                  </a:srgbClr>
                </a:solidFill>
                <a:latin typeface="Segoe UI"/>
                <a:ea typeface="Kozuka Gothic Pro R" pitchFamily="34" charset="-128"/>
              </a:rPr>
              <a:t>( as a Service )</a:t>
            </a:r>
          </a:p>
        </p:txBody>
      </p:sp>
      <p:sp>
        <p:nvSpPr>
          <p:cNvPr id="155" name="Left Brace 154"/>
          <p:cNvSpPr/>
          <p:nvPr/>
        </p:nvSpPr>
        <p:spPr>
          <a:xfrm flipH="1">
            <a:off x="8788028" y="3437484"/>
            <a:ext cx="186163" cy="2719237"/>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948755" y="3307391"/>
            <a:ext cx="404406" cy="292208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Provisioned &amp; Managed by Vendor</a:t>
            </a:r>
          </a:p>
        </p:txBody>
      </p:sp>
      <p:sp>
        <p:nvSpPr>
          <p:cNvPr id="157" name="Left Brace 156"/>
          <p:cNvSpPr/>
          <p:nvPr/>
        </p:nvSpPr>
        <p:spPr>
          <a:xfrm>
            <a:off x="6942680" y="2490310"/>
            <a:ext cx="155434" cy="86460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158" name="TextBox 60"/>
          <p:cNvSpPr txBox="1"/>
          <p:nvPr/>
        </p:nvSpPr>
        <p:spPr>
          <a:xfrm>
            <a:off x="6592863" y="2370708"/>
            <a:ext cx="404406" cy="1097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You Manage</a:t>
            </a:r>
          </a:p>
        </p:txBody>
      </p:sp>
      <p:grpSp>
        <p:nvGrpSpPr>
          <p:cNvPr id="9" name="Group 8"/>
          <p:cNvGrpSpPr/>
          <p:nvPr/>
        </p:nvGrpSpPr>
        <p:grpSpPr>
          <a:xfrm>
            <a:off x="7107729" y="2509740"/>
            <a:ext cx="1670853" cy="3646984"/>
            <a:chOff x="6966542" y="2460752"/>
            <a:chExt cx="1638240" cy="3575799"/>
          </a:xfrm>
        </p:grpSpPr>
        <p:sp>
          <p:nvSpPr>
            <p:cNvPr id="160" name="Rectangle 159"/>
            <p:cNvSpPr/>
            <p:nvPr/>
          </p:nvSpPr>
          <p:spPr>
            <a:xfrm>
              <a:off x="6966542" y="520073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161" name="Rectangle 160"/>
            <p:cNvSpPr/>
            <p:nvPr/>
          </p:nvSpPr>
          <p:spPr>
            <a:xfrm>
              <a:off x="6966542" y="474591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Compute</a:t>
              </a:r>
            </a:p>
          </p:txBody>
        </p:sp>
        <p:sp>
          <p:nvSpPr>
            <p:cNvPr id="162" name="Rectangle 161"/>
            <p:cNvSpPr/>
            <p:nvPr/>
          </p:nvSpPr>
          <p:spPr>
            <a:xfrm>
              <a:off x="6966542" y="565555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Storage</a:t>
              </a:r>
            </a:p>
          </p:txBody>
        </p:sp>
        <p:sp>
          <p:nvSpPr>
            <p:cNvPr id="163" name="Rectangle 162"/>
            <p:cNvSpPr/>
            <p:nvPr/>
          </p:nvSpPr>
          <p:spPr>
            <a:xfrm>
              <a:off x="6966542" y="428002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Virtual Machine</a:t>
              </a:r>
            </a:p>
          </p:txBody>
        </p:sp>
        <p:sp>
          <p:nvSpPr>
            <p:cNvPr id="164" name="Rectangle 163"/>
            <p:cNvSpPr/>
            <p:nvPr/>
          </p:nvSpPr>
          <p:spPr>
            <a:xfrm>
              <a:off x="6966542" y="382520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Operating System</a:t>
              </a:r>
            </a:p>
          </p:txBody>
        </p:sp>
        <p:sp>
          <p:nvSpPr>
            <p:cNvPr id="166" name="Rectangle 165"/>
            <p:cNvSpPr/>
            <p:nvPr/>
          </p:nvSpPr>
          <p:spPr>
            <a:xfrm>
              <a:off x="6966542" y="2460752"/>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Data &amp; Access</a:t>
              </a:r>
            </a:p>
          </p:txBody>
        </p:sp>
        <p:sp>
          <p:nvSpPr>
            <p:cNvPr id="167" name="Rectangle 166"/>
            <p:cNvSpPr/>
            <p:nvPr/>
          </p:nvSpPr>
          <p:spPr>
            <a:xfrm>
              <a:off x="6966542" y="33703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Runtime</a:t>
              </a:r>
            </a:p>
          </p:txBody>
        </p:sp>
        <p:sp>
          <p:nvSpPr>
            <p:cNvPr id="168" name="Rectangle 167"/>
            <p:cNvSpPr/>
            <p:nvPr/>
          </p:nvSpPr>
          <p:spPr>
            <a:xfrm>
              <a:off x="6966542" y="2915571"/>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Applications</a:t>
              </a:r>
            </a:p>
          </p:txBody>
        </p:sp>
      </p:grpSp>
      <p:sp>
        <p:nvSpPr>
          <p:cNvPr id="170" name="Rectangle 169"/>
          <p:cNvSpPr/>
          <p:nvPr/>
        </p:nvSpPr>
        <p:spPr>
          <a:xfrm>
            <a:off x="9654024" y="1531503"/>
            <a:ext cx="2068634"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defRPr/>
            </a:pPr>
            <a:r>
              <a:rPr lang="en-US" sz="2040" dirty="0">
                <a:solidFill>
                  <a:srgbClr val="595959">
                    <a:alpha val="99000"/>
                  </a:srgbClr>
                </a:solidFill>
                <a:latin typeface="Segoe UI"/>
                <a:ea typeface="Kozuka Gothic Pro R" pitchFamily="34" charset="-128"/>
              </a:rPr>
              <a:t>Software</a:t>
            </a:r>
          </a:p>
          <a:p>
            <a:pPr defTabSz="1243193">
              <a:defRPr/>
            </a:pPr>
            <a:r>
              <a:rPr lang="en-US" sz="1632" dirty="0">
                <a:solidFill>
                  <a:srgbClr val="595959">
                    <a:alpha val="99000"/>
                  </a:srgbClr>
                </a:solidFill>
                <a:latin typeface="Segoe UI"/>
                <a:ea typeface="Kozuka Gothic Pro R" pitchFamily="34" charset="-128"/>
              </a:rPr>
              <a:t>( as a Service )</a:t>
            </a:r>
          </a:p>
        </p:txBody>
      </p:sp>
      <p:sp>
        <p:nvSpPr>
          <p:cNvPr id="172" name="TextBox 64"/>
          <p:cNvSpPr txBox="1"/>
          <p:nvPr/>
        </p:nvSpPr>
        <p:spPr>
          <a:xfrm flipH="1">
            <a:off x="11618960" y="3072954"/>
            <a:ext cx="404406" cy="292208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Provisioned &amp; Managed by Vendor</a:t>
            </a:r>
          </a:p>
        </p:txBody>
      </p:sp>
      <p:grpSp>
        <p:nvGrpSpPr>
          <p:cNvPr id="11" name="Group 10"/>
          <p:cNvGrpSpPr/>
          <p:nvPr/>
        </p:nvGrpSpPr>
        <p:grpSpPr>
          <a:xfrm>
            <a:off x="9715192" y="2509737"/>
            <a:ext cx="1670853" cy="3646984"/>
            <a:chOff x="9523110" y="2460749"/>
            <a:chExt cx="1638240" cy="3575799"/>
          </a:xfrm>
        </p:grpSpPr>
        <p:sp>
          <p:nvSpPr>
            <p:cNvPr id="174" name="Rectangle 173"/>
            <p:cNvSpPr/>
            <p:nvPr/>
          </p:nvSpPr>
          <p:spPr>
            <a:xfrm>
              <a:off x="9523110" y="520073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175" name="Rectangle 174"/>
            <p:cNvSpPr/>
            <p:nvPr/>
          </p:nvSpPr>
          <p:spPr>
            <a:xfrm>
              <a:off x="9523110" y="474591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Compute</a:t>
              </a:r>
            </a:p>
          </p:txBody>
        </p:sp>
        <p:sp>
          <p:nvSpPr>
            <p:cNvPr id="177" name="Rectangle 176"/>
            <p:cNvSpPr/>
            <p:nvPr/>
          </p:nvSpPr>
          <p:spPr>
            <a:xfrm>
              <a:off x="9523110" y="428002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Virtual Machine</a:t>
              </a:r>
            </a:p>
          </p:txBody>
        </p:sp>
        <p:sp>
          <p:nvSpPr>
            <p:cNvPr id="178" name="Rectangle 177"/>
            <p:cNvSpPr/>
            <p:nvPr/>
          </p:nvSpPr>
          <p:spPr>
            <a:xfrm>
              <a:off x="9523110" y="3825206"/>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Operating System</a:t>
              </a:r>
            </a:p>
          </p:txBody>
        </p:sp>
        <p:sp>
          <p:nvSpPr>
            <p:cNvPr id="180" name="Rectangle 179"/>
            <p:cNvSpPr/>
            <p:nvPr/>
          </p:nvSpPr>
          <p:spPr>
            <a:xfrm>
              <a:off x="9523110" y="2460749"/>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Data &amp; Access</a:t>
              </a:r>
            </a:p>
          </p:txBody>
        </p:sp>
        <p:sp>
          <p:nvSpPr>
            <p:cNvPr id="181" name="Rectangle 180"/>
            <p:cNvSpPr/>
            <p:nvPr/>
          </p:nvSpPr>
          <p:spPr>
            <a:xfrm>
              <a:off x="9523110" y="33703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Runtime</a:t>
              </a:r>
            </a:p>
          </p:txBody>
        </p:sp>
        <p:sp>
          <p:nvSpPr>
            <p:cNvPr id="182" name="Rectangle 181"/>
            <p:cNvSpPr/>
            <p:nvPr/>
          </p:nvSpPr>
          <p:spPr>
            <a:xfrm>
              <a:off x="9523110" y="29155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Applications</a:t>
              </a:r>
            </a:p>
          </p:txBody>
        </p:sp>
        <p:sp>
          <p:nvSpPr>
            <p:cNvPr id="176" name="Rectangle 175"/>
            <p:cNvSpPr/>
            <p:nvPr/>
          </p:nvSpPr>
          <p:spPr>
            <a:xfrm>
              <a:off x="9523110" y="565554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Storage</a:t>
              </a:r>
            </a:p>
          </p:txBody>
        </p:sp>
      </p:grpSp>
      <p:sp>
        <p:nvSpPr>
          <p:cNvPr id="64" name="Left Brace 63"/>
          <p:cNvSpPr/>
          <p:nvPr/>
        </p:nvSpPr>
        <p:spPr>
          <a:xfrm flipH="1">
            <a:off x="11404938" y="2918060"/>
            <a:ext cx="210352" cy="3277684"/>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67" name="Rectangle 66"/>
          <p:cNvSpPr/>
          <p:nvPr/>
        </p:nvSpPr>
        <p:spPr bwMode="auto">
          <a:xfrm flipH="1">
            <a:off x="258711" y="1269236"/>
            <a:ext cx="3014332" cy="524218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defRPr/>
            </a:pPr>
            <a:endParaRPr lang="en-US" sz="2244" dirty="0">
              <a:gradFill>
                <a:gsLst>
                  <a:gs pos="0">
                    <a:srgbClr val="FFFFFF"/>
                  </a:gs>
                  <a:gs pos="100000">
                    <a:srgbClr val="FFFFFF"/>
                  </a:gs>
                </a:gsLst>
                <a:lin ang="5400000" scaled="0"/>
              </a:gradFill>
              <a:latin typeface="Segoe UI"/>
            </a:endParaRPr>
          </a:p>
        </p:txBody>
      </p:sp>
      <p:sp>
        <p:nvSpPr>
          <p:cNvPr id="69" name="TextBox 58"/>
          <p:cNvSpPr txBox="1"/>
          <p:nvPr/>
        </p:nvSpPr>
        <p:spPr>
          <a:xfrm>
            <a:off x="3735060" y="4785379"/>
            <a:ext cx="624145" cy="127624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You Provision</a:t>
            </a:r>
            <a:br>
              <a:rPr lang="en-US" sz="1428" dirty="0">
                <a:solidFill>
                  <a:srgbClr val="595959">
                    <a:alpha val="99000"/>
                  </a:srgbClr>
                </a:solidFill>
                <a:latin typeface="Segoe UI"/>
                <a:ea typeface="Kozuka Gothic Pro R" pitchFamily="34" charset="-128"/>
              </a:rPr>
            </a:br>
            <a:r>
              <a:rPr lang="en-US" sz="1428" dirty="0">
                <a:solidFill>
                  <a:srgbClr val="595959">
                    <a:alpha val="99000"/>
                  </a:srgbClr>
                </a:solidFill>
                <a:latin typeface="Segoe UI"/>
                <a:ea typeface="Kozuka Gothic Pro R" pitchFamily="34" charset="-128"/>
              </a:rPr>
              <a:t>Cloud Services</a:t>
            </a:r>
          </a:p>
        </p:txBody>
      </p:sp>
      <p:sp>
        <p:nvSpPr>
          <p:cNvPr id="8" name="Left Bracket 7"/>
          <p:cNvSpPr/>
          <p:nvPr/>
        </p:nvSpPr>
        <p:spPr>
          <a:xfrm>
            <a:off x="4372282" y="4818882"/>
            <a:ext cx="97722" cy="1360194"/>
          </a:xfrm>
          <a:prstGeom prst="leftBracket">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43245">
              <a:defRPr/>
            </a:pPr>
            <a:endParaRPr lang="en-US" sz="2448">
              <a:solidFill>
                <a:srgbClr val="505050"/>
              </a:solidFill>
              <a:latin typeface="Segoe UI"/>
            </a:endParaRPr>
          </a:p>
        </p:txBody>
      </p:sp>
      <p:cxnSp>
        <p:nvCxnSpPr>
          <p:cNvPr id="10" name="Straight Connector 9"/>
          <p:cNvCxnSpPr/>
          <p:nvPr/>
        </p:nvCxnSpPr>
        <p:spPr>
          <a:xfrm>
            <a:off x="4271948" y="5471328"/>
            <a:ext cx="109823"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Left Brace 78"/>
          <p:cNvSpPr/>
          <p:nvPr/>
        </p:nvSpPr>
        <p:spPr>
          <a:xfrm>
            <a:off x="9508347" y="2461121"/>
            <a:ext cx="187951" cy="48330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80" name="TextBox 60"/>
          <p:cNvSpPr txBox="1"/>
          <p:nvPr/>
        </p:nvSpPr>
        <p:spPr>
          <a:xfrm>
            <a:off x="9149123" y="2142139"/>
            <a:ext cx="404406" cy="1097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You Manage</a:t>
            </a:r>
          </a:p>
        </p:txBody>
      </p:sp>
      <p:sp>
        <p:nvSpPr>
          <p:cNvPr id="76" name="Rectangle 75"/>
          <p:cNvSpPr/>
          <p:nvPr/>
        </p:nvSpPr>
        <p:spPr bwMode="auto">
          <a:xfrm>
            <a:off x="4470004" y="6511421"/>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defRPr/>
            </a:pPr>
            <a:r>
              <a:rPr lang="en-US" sz="1836" dirty="0">
                <a:gradFill>
                  <a:gsLst>
                    <a:gs pos="0">
                      <a:srgbClr val="FFFFFF"/>
                    </a:gs>
                    <a:gs pos="100000">
                      <a:srgbClr val="FFFFFF"/>
                    </a:gs>
                  </a:gsLst>
                  <a:lin ang="5400000" scaled="0"/>
                </a:gradFill>
                <a:latin typeface="Segoe UI"/>
              </a:rPr>
              <a:t>Host</a:t>
            </a:r>
          </a:p>
        </p:txBody>
      </p:sp>
      <p:sp>
        <p:nvSpPr>
          <p:cNvPr id="77" name="Rectangle 76"/>
          <p:cNvSpPr/>
          <p:nvPr/>
        </p:nvSpPr>
        <p:spPr bwMode="auto">
          <a:xfrm>
            <a:off x="7076983" y="6528360"/>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defRPr/>
            </a:pPr>
            <a:r>
              <a:rPr lang="en-US" sz="1836" dirty="0">
                <a:gradFill>
                  <a:gsLst>
                    <a:gs pos="0">
                      <a:srgbClr val="FFFFFF"/>
                    </a:gs>
                    <a:gs pos="100000">
                      <a:srgbClr val="FFFFFF"/>
                    </a:gs>
                  </a:gsLst>
                  <a:lin ang="5400000" scaled="0"/>
                </a:gradFill>
                <a:latin typeface="Segoe UI"/>
              </a:rPr>
              <a:t>Develop</a:t>
            </a:r>
          </a:p>
        </p:txBody>
      </p:sp>
      <p:sp>
        <p:nvSpPr>
          <p:cNvPr id="78" name="Rectangle 77"/>
          <p:cNvSpPr/>
          <p:nvPr/>
        </p:nvSpPr>
        <p:spPr bwMode="auto">
          <a:xfrm>
            <a:off x="9683962" y="6511421"/>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defRPr/>
            </a:pPr>
            <a:r>
              <a:rPr lang="en-US" sz="1836" dirty="0">
                <a:gradFill>
                  <a:gsLst>
                    <a:gs pos="0">
                      <a:srgbClr val="FFFFFF"/>
                    </a:gs>
                    <a:gs pos="100000">
                      <a:srgbClr val="FFFFFF"/>
                    </a:gs>
                  </a:gsLst>
                  <a:lin ang="5400000" scaled="0"/>
                </a:gradFill>
                <a:latin typeface="Segoe UI"/>
              </a:rPr>
              <a:t>Consume</a:t>
            </a:r>
          </a:p>
        </p:txBody>
      </p:sp>
    </p:spTree>
    <p:extLst>
      <p:ext uri="{BB962C8B-B14F-4D97-AF65-F5344CB8AC3E}">
        <p14:creationId xmlns:p14="http://schemas.microsoft.com/office/powerpoint/2010/main" val="127445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wipe(down)">
                                      <p:cBhvr>
                                        <p:cTn id="10" dur="500"/>
                                        <p:tgtEl>
                                          <p:spTgt spid="140"/>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down)">
                                      <p:cBhvr>
                                        <p:cTn id="18" dur="500"/>
                                        <p:tgtEl>
                                          <p:spTgt spid="69"/>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2"/>
                                        </p:tgtEl>
                                        <p:attrNameLst>
                                          <p:attrName>style.visibility</p:attrName>
                                        </p:attrNameLst>
                                      </p:cBhvr>
                                      <p:to>
                                        <p:strVal val="visible"/>
                                      </p:to>
                                    </p:set>
                                    <p:animEffect transition="in" filter="wipe(down)">
                                      <p:cBhvr>
                                        <p:cTn id="29" dur="500"/>
                                        <p:tgtEl>
                                          <p:spTgt spid="14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3"/>
                                        </p:tgtEl>
                                        <p:attrNameLst>
                                          <p:attrName>style.visibility</p:attrName>
                                        </p:attrNameLst>
                                      </p:cBhvr>
                                      <p:to>
                                        <p:strVal val="visible"/>
                                      </p:to>
                                    </p:set>
                                    <p:animEffect transition="in" filter="wipe(down)">
                                      <p:cBhvr>
                                        <p:cTn id="32" dur="500"/>
                                        <p:tgtEl>
                                          <p:spTgt spid="1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wipe(down)">
                                      <p:cBhvr>
                                        <p:cTn id="37" dur="500"/>
                                        <p:tgtEl>
                                          <p:spTgt spid="15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wipe(down)">
                                      <p:cBhvr>
                                        <p:cTn id="40" dur="500"/>
                                        <p:tgtEl>
                                          <p:spTgt spid="155"/>
                                        </p:tgtEl>
                                      </p:cBhvr>
                                    </p:animEffect>
                                  </p:childTnLst>
                                </p:cTn>
                              </p:par>
                              <p:par>
                                <p:cTn id="41" presetID="2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57"/>
                                        </p:tgtEl>
                                        <p:attrNameLst>
                                          <p:attrName>style.visibility</p:attrName>
                                        </p:attrNameLst>
                                      </p:cBhvr>
                                      <p:to>
                                        <p:strVal val="visible"/>
                                      </p:to>
                                    </p:set>
                                    <p:animEffect transition="in" filter="wipe(down)">
                                      <p:cBhvr>
                                        <p:cTn id="48" dur="500"/>
                                        <p:tgtEl>
                                          <p:spTgt spid="15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wipe(down)">
                                      <p:cBhvr>
                                        <p:cTn id="51" dur="500"/>
                                        <p:tgtEl>
                                          <p:spTgt spid="1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72"/>
                                        </p:tgtEl>
                                        <p:attrNameLst>
                                          <p:attrName>style.visibility</p:attrName>
                                        </p:attrNameLst>
                                      </p:cBhvr>
                                      <p:to>
                                        <p:strVal val="visible"/>
                                      </p:to>
                                    </p:set>
                                    <p:animEffect transition="in" filter="wipe(down)">
                                      <p:cBhvr>
                                        <p:cTn id="56" dur="500"/>
                                        <p:tgtEl>
                                          <p:spTgt spid="172"/>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down)">
                                      <p:cBhvr>
                                        <p:cTn id="59" dur="500"/>
                                        <p:tgtEl>
                                          <p:spTgt spid="64"/>
                                        </p:tgtEl>
                                      </p:cBhvr>
                                    </p:animEffect>
                                  </p:childTnLst>
                                </p:cTn>
                              </p:par>
                              <p:par>
                                <p:cTn id="60" presetID="22" presetClass="entr" presetSubtype="4"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down)">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wipe(down)">
                                      <p:cBhvr>
                                        <p:cTn id="7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p:bldP spid="142" grpId="0" animBg="1"/>
      <p:bldP spid="143" grpId="0"/>
      <p:bldP spid="155" grpId="0" animBg="1"/>
      <p:bldP spid="156" grpId="0"/>
      <p:bldP spid="157" grpId="0" animBg="1"/>
      <p:bldP spid="158" grpId="0"/>
      <p:bldP spid="172" grpId="0"/>
      <p:bldP spid="64" grpId="0" animBg="1"/>
      <p:bldP spid="69" grpId="0"/>
      <p:bldP spid="8" grpId="0" animBg="1"/>
      <p:bldP spid="79" grpId="0" animBg="1"/>
      <p:bldP spid="8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32103" y="2489399"/>
            <a:ext cx="308926" cy="369282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3273043" y="1269236"/>
            <a:ext cx="8894294" cy="5242185"/>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defRPr/>
            </a:pPr>
            <a:endParaRPr lang="en-US" sz="2244"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sz="5507" dirty="0"/>
              <a:t>Cloud Computing Models</a:t>
            </a:r>
            <a:endParaRPr lang="en-US" sz="5507" dirty="0">
              <a:solidFill>
                <a:schemeClr val="accent2">
                  <a:alpha val="99000"/>
                </a:schemeClr>
              </a:solidFill>
            </a:endParaRPr>
          </a:p>
        </p:txBody>
      </p:sp>
      <p:grpSp>
        <p:nvGrpSpPr>
          <p:cNvPr id="4" name="Group 3"/>
          <p:cNvGrpSpPr/>
          <p:nvPr/>
        </p:nvGrpSpPr>
        <p:grpSpPr>
          <a:xfrm>
            <a:off x="813714" y="1569442"/>
            <a:ext cx="2476246" cy="4587279"/>
            <a:chOff x="855665" y="1876063"/>
            <a:chExt cx="2427913" cy="4497741"/>
          </a:xfrm>
        </p:grpSpPr>
        <p:sp>
          <p:nvSpPr>
            <p:cNvPr id="124" name="Rectangle 123"/>
            <p:cNvSpPr/>
            <p:nvPr/>
          </p:nvSpPr>
          <p:spPr>
            <a:xfrm>
              <a:off x="1416806" y="187606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defRPr/>
              </a:pPr>
              <a:r>
                <a:rPr lang="en-US" sz="2040" dirty="0">
                  <a:solidFill>
                    <a:srgbClr val="595959">
                      <a:alpha val="99000"/>
                    </a:srgbClr>
                  </a:solidFill>
                  <a:latin typeface="Segoe UI"/>
                  <a:ea typeface="Kozuka Gothic Pro R" pitchFamily="34" charset="-128"/>
                </a:rPr>
                <a:t>On-Premises</a:t>
              </a:r>
            </a:p>
            <a:p>
              <a:pPr marL="0" lvl="1" defTabSz="1243091" fontAlgn="base">
                <a:spcAft>
                  <a:spcPct val="0"/>
                </a:spcAft>
                <a:defRPr/>
              </a:pPr>
              <a:r>
                <a:rPr lang="en-US" sz="1632" dirty="0">
                  <a:solidFill>
                    <a:srgbClr val="595959">
                      <a:alpha val="99000"/>
                    </a:srgbClr>
                  </a:solidFill>
                  <a:latin typeface="Segoe UI"/>
                  <a:ea typeface="Kozuka Gothic Pro R" pitchFamily="34" charset="-128"/>
                </a:rPr>
                <a:t>( Private Cloud )</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Compute</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Storage</a:t>
              </a:r>
            </a:p>
          </p:txBody>
        </p:sp>
        <p:sp>
          <p:nvSpPr>
            <p:cNvPr id="131" name="Rectangle 130"/>
            <p:cNvSpPr/>
            <p:nvPr/>
          </p:nvSpPr>
          <p:spPr>
            <a:xfrm>
              <a:off x="1396458" y="461728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Virtual Machine</a:t>
              </a:r>
            </a:p>
          </p:txBody>
        </p:sp>
        <p:sp>
          <p:nvSpPr>
            <p:cNvPr id="132" name="Rectangle 131"/>
            <p:cNvSpPr/>
            <p:nvPr/>
          </p:nvSpPr>
          <p:spPr>
            <a:xfrm>
              <a:off x="1396458" y="416246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Operating System</a:t>
              </a:r>
            </a:p>
          </p:txBody>
        </p:sp>
        <p:sp>
          <p:nvSpPr>
            <p:cNvPr id="134" name="Rectangle 133"/>
            <p:cNvSpPr/>
            <p:nvPr/>
          </p:nvSpPr>
          <p:spPr>
            <a:xfrm>
              <a:off x="1396458" y="325282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Applications</a:t>
              </a:r>
            </a:p>
          </p:txBody>
        </p:sp>
        <p:sp>
          <p:nvSpPr>
            <p:cNvPr id="135" name="Rectangle 134"/>
            <p:cNvSpPr/>
            <p:nvPr/>
          </p:nvSpPr>
          <p:spPr>
            <a:xfrm>
              <a:off x="1396458" y="279800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Data &amp; Access</a:t>
              </a:r>
            </a:p>
          </p:txBody>
        </p:sp>
        <p:sp>
          <p:nvSpPr>
            <p:cNvPr id="136" name="Rectangle 135"/>
            <p:cNvSpPr/>
            <p:nvPr/>
          </p:nvSpPr>
          <p:spPr>
            <a:xfrm>
              <a:off x="1396458" y="370764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Runtime</a:t>
              </a:r>
            </a:p>
          </p:txBody>
        </p:sp>
        <p:sp>
          <p:nvSpPr>
            <p:cNvPr id="127" name="TextBox 52"/>
            <p:cNvSpPr txBox="1"/>
            <p:nvPr/>
          </p:nvSpPr>
          <p:spPr>
            <a:xfrm>
              <a:off x="855665" y="3336031"/>
              <a:ext cx="396513" cy="204014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You Provision &amp; Manage</a:t>
              </a:r>
            </a:p>
          </p:txBody>
        </p:sp>
      </p:grpSp>
      <p:sp>
        <p:nvSpPr>
          <p:cNvPr id="138" name="Rectangle 137"/>
          <p:cNvSpPr/>
          <p:nvPr/>
        </p:nvSpPr>
        <p:spPr>
          <a:xfrm>
            <a:off x="4470005" y="1541751"/>
            <a:ext cx="2150480"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defRPr/>
            </a:pPr>
            <a:r>
              <a:rPr lang="en-US" sz="2040" dirty="0">
                <a:solidFill>
                  <a:srgbClr val="595959">
                    <a:alpha val="99000"/>
                  </a:srgbClr>
                </a:solidFill>
                <a:latin typeface="Segoe UI"/>
                <a:ea typeface="Kozuka Gothic Pro R" pitchFamily="34" charset="-128"/>
              </a:rPr>
              <a:t>Infrastructure</a:t>
            </a:r>
          </a:p>
          <a:p>
            <a:pPr defTabSz="1243193">
              <a:defRPr/>
            </a:pPr>
            <a:r>
              <a:rPr lang="en-US" sz="1632" dirty="0">
                <a:solidFill>
                  <a:srgbClr val="595959">
                    <a:alpha val="99000"/>
                  </a:srgbClr>
                </a:solidFill>
                <a:latin typeface="Segoe UI"/>
                <a:ea typeface="Kozuka Gothic Pro R" pitchFamily="34" charset="-128"/>
              </a:rPr>
              <a:t>( as a Service )</a:t>
            </a:r>
          </a:p>
        </p:txBody>
      </p:sp>
      <p:grpSp>
        <p:nvGrpSpPr>
          <p:cNvPr id="5" name="Group 4"/>
          <p:cNvGrpSpPr/>
          <p:nvPr/>
        </p:nvGrpSpPr>
        <p:grpSpPr>
          <a:xfrm>
            <a:off x="4500750" y="2509741"/>
            <a:ext cx="1677896" cy="3646984"/>
            <a:chOff x="4410447" y="2460753"/>
            <a:chExt cx="1645145" cy="3575799"/>
          </a:xfrm>
        </p:grpSpPr>
        <p:sp>
          <p:nvSpPr>
            <p:cNvPr id="144" name="Rectangle 143"/>
            <p:cNvSpPr/>
            <p:nvPr/>
          </p:nvSpPr>
          <p:spPr>
            <a:xfrm>
              <a:off x="4410447" y="5200735"/>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145" name="Rectangle 144"/>
            <p:cNvSpPr/>
            <p:nvPr/>
          </p:nvSpPr>
          <p:spPr>
            <a:xfrm>
              <a:off x="4410447" y="4745916"/>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Compute</a:t>
              </a:r>
            </a:p>
          </p:txBody>
        </p:sp>
        <p:sp>
          <p:nvSpPr>
            <p:cNvPr id="146" name="Rectangle 145"/>
            <p:cNvSpPr/>
            <p:nvPr/>
          </p:nvSpPr>
          <p:spPr>
            <a:xfrm>
              <a:off x="4410447" y="565555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defRPr/>
              </a:pPr>
              <a:r>
                <a:rPr lang="en-US" sz="1530" dirty="0">
                  <a:solidFill>
                    <a:srgbClr val="FFFFFF">
                      <a:alpha val="99000"/>
                    </a:srgbClr>
                  </a:solidFill>
                  <a:latin typeface="Segoe UI"/>
                  <a:ea typeface="Segoe UI" pitchFamily="34" charset="0"/>
                  <a:cs typeface="Segoe UI" pitchFamily="34" charset="0"/>
                </a:rPr>
                <a:t>Storage</a:t>
              </a:r>
            </a:p>
          </p:txBody>
        </p:sp>
        <p:sp>
          <p:nvSpPr>
            <p:cNvPr id="147" name="Rectangle 146"/>
            <p:cNvSpPr/>
            <p:nvPr/>
          </p:nvSpPr>
          <p:spPr>
            <a:xfrm>
              <a:off x="4410447" y="428002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Virtual Machine</a:t>
              </a:r>
            </a:p>
          </p:txBody>
        </p:sp>
        <p:sp>
          <p:nvSpPr>
            <p:cNvPr id="148" name="Rectangle 147"/>
            <p:cNvSpPr/>
            <p:nvPr/>
          </p:nvSpPr>
          <p:spPr>
            <a:xfrm>
              <a:off x="4410447" y="3825210"/>
              <a:ext cx="1645145" cy="381000"/>
            </a:xfrm>
            <a:prstGeom prst="rect">
              <a:avLst/>
            </a:prstGeom>
            <a:solidFill>
              <a:schemeClr val="accent1"/>
            </a:solidFill>
            <a:ln w="9525" cap="flat" cmpd="sng" algn="ctr">
              <a:solidFill>
                <a:srgbClr val="FFC000"/>
              </a:solid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Operating System</a:t>
              </a:r>
            </a:p>
          </p:txBody>
        </p:sp>
        <p:sp>
          <p:nvSpPr>
            <p:cNvPr id="150" name="Rectangle 149"/>
            <p:cNvSpPr/>
            <p:nvPr/>
          </p:nvSpPr>
          <p:spPr>
            <a:xfrm>
              <a:off x="4410447" y="291557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Applications</a:t>
              </a:r>
            </a:p>
          </p:txBody>
        </p:sp>
        <p:sp>
          <p:nvSpPr>
            <p:cNvPr id="151" name="Rectangle 150"/>
            <p:cNvSpPr/>
            <p:nvPr/>
          </p:nvSpPr>
          <p:spPr>
            <a:xfrm>
              <a:off x="4410447" y="246075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Data &amp; Access</a:t>
              </a:r>
            </a:p>
          </p:txBody>
        </p:sp>
        <p:sp>
          <p:nvSpPr>
            <p:cNvPr id="152" name="Rectangle 151"/>
            <p:cNvSpPr/>
            <p:nvPr/>
          </p:nvSpPr>
          <p:spPr>
            <a:xfrm>
              <a:off x="4410447" y="337039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Runtime</a:t>
              </a:r>
            </a:p>
          </p:txBody>
        </p:sp>
      </p:grpSp>
      <p:sp>
        <p:nvSpPr>
          <p:cNvPr id="140" name="Left Brace 139"/>
          <p:cNvSpPr/>
          <p:nvPr/>
        </p:nvSpPr>
        <p:spPr>
          <a:xfrm flipH="1">
            <a:off x="6181017" y="4818882"/>
            <a:ext cx="233151" cy="1351703"/>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6375120" y="4538274"/>
            <a:ext cx="624145" cy="173509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Physical Fabric</a:t>
            </a:r>
            <a:br>
              <a:rPr lang="en-US" sz="1428" dirty="0">
                <a:solidFill>
                  <a:srgbClr val="595959">
                    <a:alpha val="99000"/>
                  </a:srgbClr>
                </a:solidFill>
                <a:latin typeface="Segoe UI"/>
                <a:ea typeface="Kozuka Gothic Pro R" pitchFamily="34" charset="-128"/>
              </a:rPr>
            </a:br>
            <a:r>
              <a:rPr lang="en-US" sz="1428" dirty="0">
                <a:solidFill>
                  <a:srgbClr val="595959">
                    <a:alpha val="99000"/>
                  </a:srgbClr>
                </a:solidFill>
                <a:latin typeface="Segoe UI"/>
                <a:ea typeface="Kozuka Gothic Pro R" pitchFamily="34" charset="-128"/>
              </a:rPr>
              <a:t>Managed by Vendor</a:t>
            </a:r>
          </a:p>
        </p:txBody>
      </p:sp>
      <p:sp>
        <p:nvSpPr>
          <p:cNvPr id="142" name="Left Brace 141"/>
          <p:cNvSpPr/>
          <p:nvPr/>
        </p:nvSpPr>
        <p:spPr>
          <a:xfrm>
            <a:off x="4295270" y="2496025"/>
            <a:ext cx="183006" cy="2244074"/>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143" name="TextBox 58"/>
          <p:cNvSpPr txBox="1"/>
          <p:nvPr/>
        </p:nvSpPr>
        <p:spPr>
          <a:xfrm>
            <a:off x="3874794" y="2573387"/>
            <a:ext cx="404406" cy="208076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You Provision &amp; Manage</a:t>
            </a:r>
          </a:p>
        </p:txBody>
      </p:sp>
      <p:sp>
        <p:nvSpPr>
          <p:cNvPr id="154" name="Rectangle 153"/>
          <p:cNvSpPr/>
          <p:nvPr/>
        </p:nvSpPr>
        <p:spPr>
          <a:xfrm>
            <a:off x="7027667" y="1531503"/>
            <a:ext cx="2040132"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defRPr/>
            </a:pPr>
            <a:r>
              <a:rPr lang="en-US" sz="2040" dirty="0">
                <a:solidFill>
                  <a:srgbClr val="595959">
                    <a:alpha val="99000"/>
                  </a:srgbClr>
                </a:solidFill>
                <a:latin typeface="Segoe UI"/>
                <a:ea typeface="Kozuka Gothic Pro R" pitchFamily="34" charset="-128"/>
              </a:rPr>
              <a:t>Platform</a:t>
            </a:r>
          </a:p>
          <a:p>
            <a:pPr defTabSz="1243193">
              <a:defRPr/>
            </a:pPr>
            <a:r>
              <a:rPr lang="en-US" sz="1632" dirty="0">
                <a:solidFill>
                  <a:srgbClr val="595959">
                    <a:alpha val="99000"/>
                  </a:srgbClr>
                </a:solidFill>
                <a:latin typeface="Segoe UI"/>
                <a:ea typeface="Kozuka Gothic Pro R" pitchFamily="34" charset="-128"/>
              </a:rPr>
              <a:t>( as a Service )</a:t>
            </a:r>
          </a:p>
        </p:txBody>
      </p:sp>
      <p:sp>
        <p:nvSpPr>
          <p:cNvPr id="155" name="Left Brace 154"/>
          <p:cNvSpPr/>
          <p:nvPr/>
        </p:nvSpPr>
        <p:spPr>
          <a:xfrm flipH="1">
            <a:off x="8788028" y="3437484"/>
            <a:ext cx="186163" cy="2719237"/>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948755" y="3307391"/>
            <a:ext cx="404406" cy="292208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Provisioned &amp; Managed by Vendor</a:t>
            </a:r>
          </a:p>
        </p:txBody>
      </p:sp>
      <p:sp>
        <p:nvSpPr>
          <p:cNvPr id="157" name="Left Brace 156"/>
          <p:cNvSpPr/>
          <p:nvPr/>
        </p:nvSpPr>
        <p:spPr>
          <a:xfrm>
            <a:off x="6942680" y="2490310"/>
            <a:ext cx="155434" cy="86460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158" name="TextBox 60"/>
          <p:cNvSpPr txBox="1"/>
          <p:nvPr/>
        </p:nvSpPr>
        <p:spPr>
          <a:xfrm>
            <a:off x="6592863" y="2370708"/>
            <a:ext cx="404406" cy="1097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You Manage</a:t>
            </a:r>
          </a:p>
        </p:txBody>
      </p:sp>
      <p:grpSp>
        <p:nvGrpSpPr>
          <p:cNvPr id="9" name="Group 8"/>
          <p:cNvGrpSpPr/>
          <p:nvPr/>
        </p:nvGrpSpPr>
        <p:grpSpPr>
          <a:xfrm>
            <a:off x="7107729" y="2509740"/>
            <a:ext cx="1670853" cy="3646984"/>
            <a:chOff x="6966542" y="2460752"/>
            <a:chExt cx="1638240" cy="3575799"/>
          </a:xfrm>
        </p:grpSpPr>
        <p:sp>
          <p:nvSpPr>
            <p:cNvPr id="160" name="Rectangle 159"/>
            <p:cNvSpPr/>
            <p:nvPr/>
          </p:nvSpPr>
          <p:spPr>
            <a:xfrm>
              <a:off x="6966542" y="520073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161" name="Rectangle 160"/>
            <p:cNvSpPr/>
            <p:nvPr/>
          </p:nvSpPr>
          <p:spPr>
            <a:xfrm>
              <a:off x="6966542" y="474591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Compute</a:t>
              </a:r>
            </a:p>
          </p:txBody>
        </p:sp>
        <p:sp>
          <p:nvSpPr>
            <p:cNvPr id="162" name="Rectangle 161"/>
            <p:cNvSpPr/>
            <p:nvPr/>
          </p:nvSpPr>
          <p:spPr>
            <a:xfrm>
              <a:off x="6966542" y="565555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Storage</a:t>
              </a:r>
            </a:p>
          </p:txBody>
        </p:sp>
        <p:sp>
          <p:nvSpPr>
            <p:cNvPr id="163" name="Rectangle 162"/>
            <p:cNvSpPr/>
            <p:nvPr/>
          </p:nvSpPr>
          <p:spPr>
            <a:xfrm>
              <a:off x="6966542" y="428002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Virtual Machine</a:t>
              </a:r>
            </a:p>
          </p:txBody>
        </p:sp>
        <p:sp>
          <p:nvSpPr>
            <p:cNvPr id="164" name="Rectangle 163"/>
            <p:cNvSpPr/>
            <p:nvPr/>
          </p:nvSpPr>
          <p:spPr>
            <a:xfrm>
              <a:off x="6966542" y="382520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Operating System</a:t>
              </a:r>
            </a:p>
          </p:txBody>
        </p:sp>
        <p:sp>
          <p:nvSpPr>
            <p:cNvPr id="166" name="Rectangle 165"/>
            <p:cNvSpPr/>
            <p:nvPr/>
          </p:nvSpPr>
          <p:spPr>
            <a:xfrm>
              <a:off x="6966542" y="2460752"/>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Data &amp; Access</a:t>
              </a:r>
            </a:p>
          </p:txBody>
        </p:sp>
        <p:sp>
          <p:nvSpPr>
            <p:cNvPr id="167" name="Rectangle 166"/>
            <p:cNvSpPr/>
            <p:nvPr/>
          </p:nvSpPr>
          <p:spPr>
            <a:xfrm>
              <a:off x="6966542" y="33703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Runtime</a:t>
              </a:r>
            </a:p>
          </p:txBody>
        </p:sp>
        <p:sp>
          <p:nvSpPr>
            <p:cNvPr id="168" name="Rectangle 167"/>
            <p:cNvSpPr/>
            <p:nvPr/>
          </p:nvSpPr>
          <p:spPr>
            <a:xfrm>
              <a:off x="6966542" y="2915571"/>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Applications</a:t>
              </a:r>
            </a:p>
          </p:txBody>
        </p:sp>
      </p:grpSp>
      <p:sp>
        <p:nvSpPr>
          <p:cNvPr id="170" name="Rectangle 169"/>
          <p:cNvSpPr/>
          <p:nvPr/>
        </p:nvSpPr>
        <p:spPr>
          <a:xfrm>
            <a:off x="9654024" y="1531503"/>
            <a:ext cx="2068634"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defRPr/>
            </a:pPr>
            <a:r>
              <a:rPr lang="en-US" sz="2040" dirty="0">
                <a:solidFill>
                  <a:srgbClr val="595959">
                    <a:alpha val="99000"/>
                  </a:srgbClr>
                </a:solidFill>
                <a:latin typeface="Segoe UI"/>
                <a:ea typeface="Kozuka Gothic Pro R" pitchFamily="34" charset="-128"/>
              </a:rPr>
              <a:t>Software</a:t>
            </a:r>
          </a:p>
          <a:p>
            <a:pPr defTabSz="1243193">
              <a:defRPr/>
            </a:pPr>
            <a:r>
              <a:rPr lang="en-US" sz="1632" dirty="0">
                <a:solidFill>
                  <a:srgbClr val="595959">
                    <a:alpha val="99000"/>
                  </a:srgbClr>
                </a:solidFill>
                <a:latin typeface="Segoe UI"/>
                <a:ea typeface="Kozuka Gothic Pro R" pitchFamily="34" charset="-128"/>
              </a:rPr>
              <a:t>( as a Service )</a:t>
            </a:r>
          </a:p>
        </p:txBody>
      </p:sp>
      <p:sp>
        <p:nvSpPr>
          <p:cNvPr id="172" name="TextBox 64"/>
          <p:cNvSpPr txBox="1"/>
          <p:nvPr/>
        </p:nvSpPr>
        <p:spPr>
          <a:xfrm flipH="1">
            <a:off x="11618960" y="3072954"/>
            <a:ext cx="404406" cy="292208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Provisioned &amp; Managed by Vendor</a:t>
            </a:r>
          </a:p>
        </p:txBody>
      </p:sp>
      <p:grpSp>
        <p:nvGrpSpPr>
          <p:cNvPr id="11" name="Group 10"/>
          <p:cNvGrpSpPr/>
          <p:nvPr/>
        </p:nvGrpSpPr>
        <p:grpSpPr>
          <a:xfrm>
            <a:off x="9715192" y="2509737"/>
            <a:ext cx="1670853" cy="3646984"/>
            <a:chOff x="9523110" y="2460749"/>
            <a:chExt cx="1638240" cy="3575799"/>
          </a:xfrm>
        </p:grpSpPr>
        <p:sp>
          <p:nvSpPr>
            <p:cNvPr id="174" name="Rectangle 173"/>
            <p:cNvSpPr/>
            <p:nvPr/>
          </p:nvSpPr>
          <p:spPr>
            <a:xfrm>
              <a:off x="9523110" y="520073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175" name="Rectangle 174"/>
            <p:cNvSpPr/>
            <p:nvPr/>
          </p:nvSpPr>
          <p:spPr>
            <a:xfrm>
              <a:off x="9523110" y="474591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Compute</a:t>
              </a:r>
            </a:p>
          </p:txBody>
        </p:sp>
        <p:sp>
          <p:nvSpPr>
            <p:cNvPr id="177" name="Rectangle 176"/>
            <p:cNvSpPr/>
            <p:nvPr/>
          </p:nvSpPr>
          <p:spPr>
            <a:xfrm>
              <a:off x="9523110" y="428002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Virtual Machine</a:t>
              </a:r>
            </a:p>
          </p:txBody>
        </p:sp>
        <p:sp>
          <p:nvSpPr>
            <p:cNvPr id="178" name="Rectangle 177"/>
            <p:cNvSpPr/>
            <p:nvPr/>
          </p:nvSpPr>
          <p:spPr>
            <a:xfrm>
              <a:off x="9523110" y="3825206"/>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Operating System</a:t>
              </a:r>
            </a:p>
          </p:txBody>
        </p:sp>
        <p:sp>
          <p:nvSpPr>
            <p:cNvPr id="180" name="Rectangle 179"/>
            <p:cNvSpPr/>
            <p:nvPr/>
          </p:nvSpPr>
          <p:spPr>
            <a:xfrm>
              <a:off x="9523110" y="2460749"/>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Data &amp; Access</a:t>
              </a:r>
            </a:p>
          </p:txBody>
        </p:sp>
        <p:sp>
          <p:nvSpPr>
            <p:cNvPr id="181" name="Rectangle 180"/>
            <p:cNvSpPr/>
            <p:nvPr/>
          </p:nvSpPr>
          <p:spPr>
            <a:xfrm>
              <a:off x="9523110" y="33703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Runtime</a:t>
              </a:r>
            </a:p>
          </p:txBody>
        </p:sp>
        <p:sp>
          <p:nvSpPr>
            <p:cNvPr id="182" name="Rectangle 181"/>
            <p:cNvSpPr/>
            <p:nvPr/>
          </p:nvSpPr>
          <p:spPr>
            <a:xfrm>
              <a:off x="9523110" y="29155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Applications</a:t>
              </a:r>
            </a:p>
          </p:txBody>
        </p:sp>
        <p:sp>
          <p:nvSpPr>
            <p:cNvPr id="176" name="Rectangle 175"/>
            <p:cNvSpPr/>
            <p:nvPr/>
          </p:nvSpPr>
          <p:spPr>
            <a:xfrm>
              <a:off x="9523110" y="565554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defRPr/>
              </a:pPr>
              <a:r>
                <a:rPr lang="en-US" sz="1530" dirty="0">
                  <a:solidFill>
                    <a:srgbClr val="FFFFFF">
                      <a:alpha val="99000"/>
                    </a:srgbClr>
                  </a:solidFill>
                  <a:latin typeface="Segoe UI"/>
                  <a:ea typeface="Segoe UI" pitchFamily="34" charset="0"/>
                  <a:cs typeface="Segoe UI" pitchFamily="34" charset="0"/>
                </a:rPr>
                <a:t>Storage</a:t>
              </a:r>
            </a:p>
          </p:txBody>
        </p:sp>
      </p:grpSp>
      <p:sp>
        <p:nvSpPr>
          <p:cNvPr id="64" name="Left Brace 63"/>
          <p:cNvSpPr/>
          <p:nvPr/>
        </p:nvSpPr>
        <p:spPr>
          <a:xfrm flipH="1">
            <a:off x="11404938" y="2918060"/>
            <a:ext cx="210352" cy="3277684"/>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67" name="Rectangle 66"/>
          <p:cNvSpPr/>
          <p:nvPr/>
        </p:nvSpPr>
        <p:spPr bwMode="auto">
          <a:xfrm flipH="1">
            <a:off x="258711" y="1269236"/>
            <a:ext cx="3014332" cy="524218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defRPr/>
            </a:pPr>
            <a:endParaRPr lang="en-US" sz="2244" dirty="0">
              <a:gradFill>
                <a:gsLst>
                  <a:gs pos="0">
                    <a:srgbClr val="FFFFFF"/>
                  </a:gs>
                  <a:gs pos="100000">
                    <a:srgbClr val="FFFFFF"/>
                  </a:gs>
                </a:gsLst>
                <a:lin ang="5400000" scaled="0"/>
              </a:gradFill>
              <a:latin typeface="Segoe UI"/>
            </a:endParaRPr>
          </a:p>
        </p:txBody>
      </p:sp>
      <p:sp>
        <p:nvSpPr>
          <p:cNvPr id="69" name="TextBox 58"/>
          <p:cNvSpPr txBox="1"/>
          <p:nvPr/>
        </p:nvSpPr>
        <p:spPr>
          <a:xfrm>
            <a:off x="3735060" y="4785379"/>
            <a:ext cx="624145" cy="127624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You Provision</a:t>
            </a:r>
            <a:br>
              <a:rPr lang="en-US" sz="1428" dirty="0">
                <a:solidFill>
                  <a:srgbClr val="595959">
                    <a:alpha val="99000"/>
                  </a:srgbClr>
                </a:solidFill>
                <a:latin typeface="Segoe UI"/>
                <a:ea typeface="Kozuka Gothic Pro R" pitchFamily="34" charset="-128"/>
              </a:rPr>
            </a:br>
            <a:r>
              <a:rPr lang="en-US" sz="1428" dirty="0">
                <a:solidFill>
                  <a:srgbClr val="595959">
                    <a:alpha val="99000"/>
                  </a:srgbClr>
                </a:solidFill>
                <a:latin typeface="Segoe UI"/>
                <a:ea typeface="Kozuka Gothic Pro R" pitchFamily="34" charset="-128"/>
              </a:rPr>
              <a:t>Cloud Services</a:t>
            </a:r>
          </a:p>
        </p:txBody>
      </p:sp>
      <p:sp>
        <p:nvSpPr>
          <p:cNvPr id="8" name="Left Bracket 7"/>
          <p:cNvSpPr/>
          <p:nvPr/>
        </p:nvSpPr>
        <p:spPr>
          <a:xfrm>
            <a:off x="4372282" y="4818882"/>
            <a:ext cx="97722" cy="1360194"/>
          </a:xfrm>
          <a:prstGeom prst="leftBracket">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43245">
              <a:defRPr/>
            </a:pPr>
            <a:endParaRPr lang="en-US" sz="2448">
              <a:solidFill>
                <a:srgbClr val="505050"/>
              </a:solidFill>
              <a:latin typeface="Segoe UI"/>
            </a:endParaRPr>
          </a:p>
        </p:txBody>
      </p:sp>
      <p:cxnSp>
        <p:nvCxnSpPr>
          <p:cNvPr id="10" name="Straight Connector 9"/>
          <p:cNvCxnSpPr/>
          <p:nvPr/>
        </p:nvCxnSpPr>
        <p:spPr>
          <a:xfrm>
            <a:off x="4271948" y="5471328"/>
            <a:ext cx="109823"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Left Brace 78"/>
          <p:cNvSpPr/>
          <p:nvPr/>
        </p:nvSpPr>
        <p:spPr>
          <a:xfrm>
            <a:off x="9508347" y="2461121"/>
            <a:ext cx="187951" cy="48330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defRPr/>
            </a:pPr>
            <a:endParaRPr lang="en-US" sz="1836" dirty="0">
              <a:solidFill>
                <a:srgbClr val="FFFFFF"/>
              </a:solidFill>
              <a:latin typeface="Segoe UI"/>
              <a:ea typeface="Segoe UI" pitchFamily="34" charset="0"/>
              <a:cs typeface="Segoe UI" pitchFamily="34" charset="0"/>
            </a:endParaRPr>
          </a:p>
        </p:txBody>
      </p:sp>
      <p:sp>
        <p:nvSpPr>
          <p:cNvPr id="80" name="TextBox 60"/>
          <p:cNvSpPr txBox="1"/>
          <p:nvPr/>
        </p:nvSpPr>
        <p:spPr>
          <a:xfrm>
            <a:off x="9149123" y="2142139"/>
            <a:ext cx="404406" cy="1097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defRPr/>
            </a:pPr>
            <a:r>
              <a:rPr lang="en-US" sz="1428" dirty="0">
                <a:solidFill>
                  <a:srgbClr val="595959">
                    <a:alpha val="99000"/>
                  </a:srgbClr>
                </a:solidFill>
                <a:latin typeface="Segoe UI"/>
                <a:ea typeface="Kozuka Gothic Pro R" pitchFamily="34" charset="-128"/>
              </a:rPr>
              <a:t>You Manage</a:t>
            </a:r>
          </a:p>
        </p:txBody>
      </p:sp>
      <p:sp>
        <p:nvSpPr>
          <p:cNvPr id="76" name="Rectangle 75"/>
          <p:cNvSpPr/>
          <p:nvPr/>
        </p:nvSpPr>
        <p:spPr bwMode="auto">
          <a:xfrm>
            <a:off x="4470004" y="6511421"/>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defRPr/>
            </a:pPr>
            <a:r>
              <a:rPr lang="en-US" sz="1836" dirty="0">
                <a:gradFill>
                  <a:gsLst>
                    <a:gs pos="0">
                      <a:srgbClr val="FFFFFF"/>
                    </a:gs>
                    <a:gs pos="100000">
                      <a:srgbClr val="FFFFFF"/>
                    </a:gs>
                  </a:gsLst>
                  <a:lin ang="5400000" scaled="0"/>
                </a:gradFill>
                <a:latin typeface="Segoe UI"/>
              </a:rPr>
              <a:t>Host</a:t>
            </a:r>
          </a:p>
        </p:txBody>
      </p:sp>
      <p:sp>
        <p:nvSpPr>
          <p:cNvPr id="77" name="Rectangle 76"/>
          <p:cNvSpPr/>
          <p:nvPr/>
        </p:nvSpPr>
        <p:spPr bwMode="auto">
          <a:xfrm>
            <a:off x="7076983" y="6528360"/>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defRPr/>
            </a:pPr>
            <a:r>
              <a:rPr lang="en-US" sz="1836" dirty="0">
                <a:gradFill>
                  <a:gsLst>
                    <a:gs pos="0">
                      <a:srgbClr val="FFFFFF"/>
                    </a:gs>
                    <a:gs pos="100000">
                      <a:srgbClr val="FFFFFF"/>
                    </a:gs>
                  </a:gsLst>
                  <a:lin ang="5400000" scaled="0"/>
                </a:gradFill>
                <a:latin typeface="Segoe UI"/>
              </a:rPr>
              <a:t>Develop</a:t>
            </a:r>
          </a:p>
        </p:txBody>
      </p:sp>
      <p:sp>
        <p:nvSpPr>
          <p:cNvPr id="78" name="Rectangle 77"/>
          <p:cNvSpPr/>
          <p:nvPr/>
        </p:nvSpPr>
        <p:spPr bwMode="auto">
          <a:xfrm>
            <a:off x="9683962" y="6511421"/>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defRPr/>
            </a:pPr>
            <a:r>
              <a:rPr lang="en-US" sz="1836" dirty="0">
                <a:gradFill>
                  <a:gsLst>
                    <a:gs pos="0">
                      <a:srgbClr val="FFFFFF"/>
                    </a:gs>
                    <a:gs pos="100000">
                      <a:srgbClr val="FFFFFF"/>
                    </a:gs>
                  </a:gsLst>
                  <a:lin ang="5400000" scaled="0"/>
                </a:gradFill>
                <a:latin typeface="Segoe UI"/>
              </a:rPr>
              <a:t>Consume</a:t>
            </a:r>
          </a:p>
        </p:txBody>
      </p:sp>
      <p:sp>
        <p:nvSpPr>
          <p:cNvPr id="6" name="Oval 5"/>
          <p:cNvSpPr/>
          <p:nvPr/>
        </p:nvSpPr>
        <p:spPr bwMode="auto">
          <a:xfrm>
            <a:off x="468319" y="2899720"/>
            <a:ext cx="11695884" cy="1459389"/>
          </a:xfrm>
          <a:prstGeom prst="ellipse">
            <a:avLst/>
          </a:prstGeom>
          <a:solidFill>
            <a:schemeClr val="bg1">
              <a:lumMod val="5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3151285" y="3029513"/>
            <a:ext cx="6722441" cy="958518"/>
          </a:xfrm>
          <a:prstGeom prst="rect">
            <a:avLst/>
          </a:prstGeom>
          <a:noFill/>
        </p:spPr>
        <p:txBody>
          <a:bodyPr wrap="none" lIns="93260" tIns="46630" rIns="93260" bIns="46630">
            <a:spAutoFit/>
          </a:bodyPr>
          <a:lstStyle/>
          <a:p>
            <a:pPr algn="ctr"/>
            <a:r>
              <a:rPr lang="en-US" sz="5507" dirty="0">
                <a:ln w="0"/>
                <a:solidFill>
                  <a:srgbClr val="000000"/>
                </a:solidFill>
                <a:effectLst>
                  <a:outerShdw blurRad="38100" dist="25400" dir="5400000" algn="ctr" rotWithShape="0">
                    <a:srgbClr val="6E747A">
                      <a:alpha val="43000"/>
                    </a:srgbClr>
                  </a:outerShdw>
                </a:effectLst>
              </a:rPr>
              <a:t>Containers Live Here</a:t>
            </a:r>
          </a:p>
        </p:txBody>
      </p:sp>
    </p:spTree>
    <p:extLst>
      <p:ext uri="{BB962C8B-B14F-4D97-AF65-F5344CB8AC3E}">
        <p14:creationId xmlns:p14="http://schemas.microsoft.com/office/powerpoint/2010/main" val="201262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4.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potx" id="{9D7DCF63-D646-447A-84B1-5ACE6F48B0FD}" vid="{DE27E08D-E1CF-4392-A12A-B852B2EF2D2A}"/>
    </a:ext>
  </a:extLst>
</a:theme>
</file>

<file path=ppt/theme/theme6.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potx" id="{9D7DCF63-D646-447A-84B1-5ACE6F48B0FD}" vid="{D8B5A76F-9881-4059-A8FD-477DB4396BFC}"/>
    </a:ext>
  </a:extLst>
</a:theme>
</file>

<file path=ppt/theme/theme7.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lisa15_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7" id="{88CD12FC-AECD-B241-908E-2BEB166DC922}" vid="{1D40E0AD-AA90-9B4D-8026-5382CD08B04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Microsoft_2016_16x9_Template</Template>
  <TotalTime>0</TotalTime>
  <Words>3685</Words>
  <Application>Microsoft Office PowerPoint</Application>
  <PresentationFormat>Custom</PresentationFormat>
  <Paragraphs>617</Paragraphs>
  <Slides>51</Slides>
  <Notes>51</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51</vt:i4>
      </vt:variant>
    </vt:vector>
  </HeadingPairs>
  <TitlesOfParts>
    <vt:vector size="69" baseType="lpstr">
      <vt:lpstr>MS PGothic</vt:lpstr>
      <vt:lpstr>Arial</vt:lpstr>
      <vt:lpstr>Arial Unicode MS</vt:lpstr>
      <vt:lpstr>Calibri</vt:lpstr>
      <vt:lpstr>Consolas</vt:lpstr>
      <vt:lpstr>Kozuka Gothic Pro R</vt:lpstr>
      <vt:lpstr>Segoe UI</vt:lpstr>
      <vt:lpstr>Segoe UI Light</vt:lpstr>
      <vt:lpstr>Segoe UI Semibold</vt:lpstr>
      <vt:lpstr>Wingdings</vt:lpstr>
      <vt:lpstr>5-50002_Ignite_Breakout_Template</vt:lpstr>
      <vt:lpstr>6-30537_Envision 2016 Concurrent Template_Dark</vt:lpstr>
      <vt:lpstr>1_5-50002_Ignite_Breakout_Template</vt:lpstr>
      <vt:lpstr>MSVID_White_16x9_2012-08-18</vt:lpstr>
      <vt:lpstr>WHITE TEMPLATE</vt:lpstr>
      <vt:lpstr>COLOR TEMPLATE</vt:lpstr>
      <vt:lpstr>6-30537_Envision 2016 Keynote Template</vt:lpstr>
      <vt:lpstr>lisa15_presentation</vt:lpstr>
      <vt:lpstr>Containers at Scale with Kubernetes, Docker and Azure</vt:lpstr>
      <vt:lpstr>Tutorial Information</vt:lpstr>
      <vt:lpstr>Agenda</vt:lpstr>
      <vt:lpstr>But first…</vt:lpstr>
      <vt:lpstr>PowerPoint Presentation</vt:lpstr>
      <vt:lpstr>We also really like Docker. Docker integration - joint strategic investments to drive containers forward</vt:lpstr>
      <vt:lpstr>Agenda</vt:lpstr>
      <vt:lpstr>Cloud Computing Models</vt:lpstr>
      <vt:lpstr>Cloud Computing Models</vt:lpstr>
      <vt:lpstr>Use containers a few different ways…</vt:lpstr>
      <vt:lpstr>Agenda</vt:lpstr>
      <vt:lpstr>Containers at the smallest scale…</vt:lpstr>
      <vt:lpstr>Containers at the smallest scale…</vt:lpstr>
      <vt:lpstr>Containers beyond development</vt:lpstr>
      <vt:lpstr>Containers scale up for production</vt:lpstr>
      <vt:lpstr>Some examples…</vt:lpstr>
      <vt:lpstr>Windows Server + Linux Containers</vt:lpstr>
      <vt:lpstr>CI/CD is super helpful. </vt:lpstr>
      <vt:lpstr>CI/CD is super helpful.  Just not today. </vt:lpstr>
      <vt:lpstr>DEMO: Containerizing an Application</vt:lpstr>
      <vt:lpstr>Agenda</vt:lpstr>
      <vt:lpstr>Image Registries</vt:lpstr>
      <vt:lpstr>Container Management with Registries</vt:lpstr>
      <vt:lpstr>Container Management with Registries</vt:lpstr>
      <vt:lpstr>Container Management with Registries</vt:lpstr>
      <vt:lpstr>Notes for Azure Container Registry</vt:lpstr>
      <vt:lpstr>Geo Replication for ACR (Preview)</vt:lpstr>
      <vt:lpstr>DEMO: Azure Container Registry</vt:lpstr>
      <vt:lpstr>Agenda</vt:lpstr>
      <vt:lpstr>Azure Container Instances</vt:lpstr>
      <vt:lpstr>Azure Container Instances</vt:lpstr>
      <vt:lpstr>Container Instances with Kubernetes</vt:lpstr>
      <vt:lpstr>DEMO: Azure Container Instances</vt:lpstr>
      <vt:lpstr>Agenda</vt:lpstr>
      <vt:lpstr>Azure Container Service</vt:lpstr>
      <vt:lpstr>Azure Container Services (ACS)</vt:lpstr>
      <vt:lpstr>ACS with Kubernetes</vt:lpstr>
      <vt:lpstr>ACS What do you get?</vt:lpstr>
      <vt:lpstr>ACS What do you get?</vt:lpstr>
      <vt:lpstr>ACS via Azure  CLI 2.0</vt:lpstr>
      <vt:lpstr>DEMO: Azure Containers Services</vt:lpstr>
      <vt:lpstr>Azure Container Services (AKS)</vt:lpstr>
      <vt:lpstr>AKS What do you get?</vt:lpstr>
      <vt:lpstr>AKS What do you get?</vt:lpstr>
      <vt:lpstr>AKS via Azure CLI 2.0</vt:lpstr>
      <vt:lpstr>Azure Container Service - ACS vs AKS</vt:lpstr>
      <vt:lpstr>AKS Upgrade Process</vt:lpstr>
      <vt:lpstr>AKS Upgrade Process</vt:lpstr>
      <vt:lpstr>AKS Upgrade Process</vt:lpstr>
      <vt:lpstr>What now?</vt:lpstr>
      <vt:lpstr> 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2016-09-27T20:03:24Z</dcterms:created>
  <dcterms:modified xsi:type="dcterms:W3CDTF">2017-11-03T16:53:19Z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jcroth@microsoft.com</vt:lpwstr>
  </property>
  <property fmtid="{D5CDD505-2E9C-101B-9397-08002B2CF9AE}" pid="5" name="MSIP_Label_f42aa342-8706-4288-bd11-ebb85995028c_SetDate">
    <vt:lpwstr>2017-10-25T02:20:08.6580773Z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